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3" r:id="rId2"/>
    <p:sldMasterId id="2147483711" r:id="rId3"/>
  </p:sldMasterIdLst>
  <p:notesMasterIdLst>
    <p:notesMasterId r:id="rId30"/>
  </p:notesMasterIdLst>
  <p:sldIdLst>
    <p:sldId id="321" r:id="rId4"/>
    <p:sldId id="317" r:id="rId5"/>
    <p:sldId id="391" r:id="rId6"/>
    <p:sldId id="357" r:id="rId7"/>
    <p:sldId id="322" r:id="rId8"/>
    <p:sldId id="323" r:id="rId9"/>
    <p:sldId id="326" r:id="rId10"/>
    <p:sldId id="393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394" r:id="rId19"/>
    <p:sldId id="387" r:id="rId20"/>
    <p:sldId id="359" r:id="rId21"/>
    <p:sldId id="360" r:id="rId22"/>
    <p:sldId id="388" r:id="rId23"/>
    <p:sldId id="389" r:id="rId24"/>
    <p:sldId id="363" r:id="rId25"/>
    <p:sldId id="364" r:id="rId26"/>
    <p:sldId id="365" r:id="rId27"/>
    <p:sldId id="366" r:id="rId28"/>
    <p:sldId id="26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orient="horz" pos="4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64"/>
    <a:srgbClr val="55FFFF"/>
    <a:srgbClr val="000F7E"/>
    <a:srgbClr val="09198D"/>
    <a:srgbClr val="FF9129"/>
    <a:srgbClr val="1A70B8"/>
    <a:srgbClr val="0A197E"/>
    <a:srgbClr val="000000"/>
    <a:srgbClr val="69C3FF"/>
    <a:srgbClr val="007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4"/>
    <p:restoredTop sz="96054"/>
  </p:normalViewPr>
  <p:slideViewPr>
    <p:cSldViewPr snapToGrid="0" snapToObjects="1" showGuides="1">
      <p:cViewPr varScale="1">
        <p:scale>
          <a:sx n="118" d="100"/>
          <a:sy n="118" d="100"/>
        </p:scale>
        <p:origin x="1936" y="208"/>
      </p:cViewPr>
      <p:guideLst>
        <p:guide/>
        <p:guide orient="horz" pos="408"/>
      </p:guideLst>
    </p:cSldViewPr>
  </p:slideViewPr>
  <p:outlineViewPr>
    <p:cViewPr>
      <p:scale>
        <a:sx n="33" d="100"/>
        <a:sy n="33" d="100"/>
      </p:scale>
      <p:origin x="0" y="-381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F264E-8066-E947-B6B5-B5BD434D7B6B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8D52D-A3F1-4B43-9554-93E43582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3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A88CB3-351F-294D-B203-3E3755AD91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455" t="-1" b="-5861"/>
          <a:stretch/>
        </p:blipFill>
        <p:spPr>
          <a:xfrm>
            <a:off x="2800593" y="298702"/>
            <a:ext cx="6343408" cy="692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1981872"/>
            <a:ext cx="3830320" cy="1559401"/>
          </a:xfrm>
        </p:spPr>
        <p:txBody>
          <a:bodyPr lIns="0" tIns="0" rIns="0" bIns="0" anchor="t" anchorCtr="0">
            <a:normAutofit/>
          </a:bodyPr>
          <a:lstStyle>
            <a:lvl1pPr algn="l" fontAlgn="t">
              <a:lnSpc>
                <a:spcPct val="100000"/>
              </a:lnSpc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561746"/>
            <a:ext cx="3830320" cy="646853"/>
          </a:xfrm>
        </p:spPr>
        <p:txBody>
          <a:bodyPr lIns="0" tIns="0" rIns="0" bIns="0"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presenter or presenting org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00446-DC24-2642-A21F-0BEA007314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4396170"/>
            <a:ext cx="2714105" cy="324812"/>
          </a:xfrm>
        </p:spPr>
        <p:txBody>
          <a:bodyPr lIns="0" tIns="0" rIns="0" bIns="0"/>
          <a:lstStyle>
            <a:lvl1pPr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the date of the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15BFA-90C1-0F46-AAA7-8C67D48F4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5520163"/>
            <a:ext cx="2597150" cy="505883"/>
          </a:xfrm>
        </p:spPr>
        <p:txBody>
          <a:bodyPr lIns="0" tIns="0" rIns="0" bIns="0" anchor="t" anchorCtr="0"/>
          <a:lstStyle>
            <a:lvl1pPr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3pPr>
            <a:lvl4pPr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LA-UR number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5E8F88-2F04-A24D-B64D-D31A64C16106}"/>
              </a:ext>
            </a:extLst>
          </p:cNvPr>
          <p:cNvSpPr txBox="1"/>
          <p:nvPr userDrawn="1"/>
        </p:nvSpPr>
        <p:spPr>
          <a:xfrm>
            <a:off x="1247380" y="6504590"/>
            <a:ext cx="3888259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by Triad National Security, LLC., for the U.S. Department of Energy’s NNSA.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A5E6A1-8400-5543-A539-750F492A4E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266" y="466724"/>
            <a:ext cx="2957369" cy="8658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C4CCD8-670C-C247-A670-D2A0A7CC0B40}"/>
              </a:ext>
            </a:extLst>
          </p:cNvPr>
          <p:cNvSpPr/>
          <p:nvPr userDrawn="1"/>
        </p:nvSpPr>
        <p:spPr>
          <a:xfrm>
            <a:off x="323850" y="6138506"/>
            <a:ext cx="923530" cy="570027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31FDCC-6089-9549-867D-AA161AFF69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360" y="6376337"/>
            <a:ext cx="590382" cy="283004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7CC174E-53C7-1C49-8CF1-B008CEDC8F30}"/>
              </a:ext>
            </a:extLst>
          </p:cNvPr>
          <p:cNvSpPr txBox="1">
            <a:spLocks/>
          </p:cNvSpPr>
          <p:nvPr userDrawn="1"/>
        </p:nvSpPr>
        <p:spPr>
          <a:xfrm>
            <a:off x="8449056" y="6510528"/>
            <a:ext cx="220485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700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28CE934-E5B7-0448-A2FC-6E2CA6AEA009}"/>
              </a:ext>
            </a:extLst>
          </p:cNvPr>
          <p:cNvSpPr txBox="1">
            <a:spLocks/>
          </p:cNvSpPr>
          <p:nvPr userDrawn="1"/>
        </p:nvSpPr>
        <p:spPr>
          <a:xfrm>
            <a:off x="7708392" y="6510528"/>
            <a:ext cx="609914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2024-12-17</a:t>
            </a:r>
          </a:p>
        </p:txBody>
      </p:sp>
    </p:spTree>
    <p:extLst>
      <p:ext uri="{BB962C8B-B14F-4D97-AF65-F5344CB8AC3E}">
        <p14:creationId xmlns:p14="http://schemas.microsoft.com/office/powerpoint/2010/main" val="1132053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Area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46214E2-32D4-424B-9DE1-4EDE442968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360" y="1524001"/>
            <a:ext cx="3840480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40E4E95-1B27-5348-9471-7BB69800ED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7991856" cy="88696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B65E676-959E-0E41-8EAD-45D6F7E076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49800" y="1524001"/>
            <a:ext cx="3840480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1900B1-3D44-764E-9A42-70386E05E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60" y="2011679"/>
            <a:ext cx="3840480" cy="4076605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685422-C0F4-174C-BFA6-015246A3D4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49800" y="2011679"/>
            <a:ext cx="3840480" cy="4076605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78109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and Tex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4D7D689-7F2D-0348-816C-97C77A8DA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609600"/>
            <a:ext cx="7991856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DB2A39F7-5A62-2B4C-A657-BD57B5768EF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94360" y="1524000"/>
            <a:ext cx="368503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CCEB416-B433-8F46-8DFF-FFAC7ACCA5F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60" y="4693920"/>
            <a:ext cx="3685032" cy="24144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6B16311-DD9F-7D43-964B-E92B217DC39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4360" y="5120640"/>
            <a:ext cx="368503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023AA45D-8199-F644-847B-E64A5EC3FB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4360" y="4328160"/>
            <a:ext cx="368503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2652C890-3579-2E47-9AB6-1D78A5E4764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901184" y="1524000"/>
            <a:ext cx="368503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D1D0C09-D811-144F-BEBD-275B6A1207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01184" y="4693920"/>
            <a:ext cx="3685032" cy="24144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2213ED2D-D77F-7D49-9E2D-96B09A5A751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01184" y="5120640"/>
            <a:ext cx="368503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5AA83665-F240-0345-B903-C8950DEFAF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01184" y="4328160"/>
            <a:ext cx="368503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33520646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13F276B-7B5E-4A45-AB9F-2B475F2AE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360" y="1524000"/>
            <a:ext cx="249328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25D86E-8C5D-1841-9FAC-7F27816076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360" y="4693920"/>
            <a:ext cx="2496312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F0E9DEE-404F-3B49-8159-94FE1CD373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60" y="5120640"/>
            <a:ext cx="249631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7A3DBA4-BE0E-254D-B5C0-8A64DDD66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609600"/>
            <a:ext cx="7991856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41D2BBC2-2746-3640-A719-673E2A8446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60" y="4328160"/>
            <a:ext cx="249631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89502A4B-C79D-094E-AB5C-63DF6E12EF8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354540" y="1524000"/>
            <a:ext cx="249631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EAC29D9-3DBA-0242-8290-359D5CA84B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63132" y="4693920"/>
            <a:ext cx="2496312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F9A309D-AA80-C54C-9A92-012D53D91C2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63132" y="5120640"/>
            <a:ext cx="249631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3EA5BB2-66F6-4F44-964B-E9F9D73F21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63131" y="4328160"/>
            <a:ext cx="249631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98309A4-718B-084E-8229-17E4D40AEA4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093968" y="1524000"/>
            <a:ext cx="249631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36A0BC0D-8996-364B-A361-13CBBB9B478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4128" y="4693920"/>
            <a:ext cx="2496312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D60D97D-2394-F140-9FBA-975ED64074F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4983" y="5120640"/>
            <a:ext cx="249631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5AA90BFA-AE15-3049-88D8-EA2FDB94E7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418" y="4328160"/>
            <a:ext cx="249631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2929323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" userDrawn="1">
          <p15:clr>
            <a:srgbClr val="FBAE40"/>
          </p15:clr>
        </p15:guide>
        <p15:guide id="2" pos="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61FE822B-AC64-EF4D-8FBA-F5A67DA6075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94360" y="1524000"/>
            <a:ext cx="1828800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55F05C8A-25A6-8743-93FA-19E18F32CEE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4360" y="4693920"/>
            <a:ext cx="1828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FCE87CD-A10E-D049-9E39-8C800BEF41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60" y="5120640"/>
            <a:ext cx="18288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7B382B21-A741-2447-9794-C4BAAA2A34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60" y="4328160"/>
            <a:ext cx="1828800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819E2C4F-8306-5F45-9827-3921D5E3E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609600"/>
            <a:ext cx="7991856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D4247F89-81E5-374A-93B4-95F0EBEEB19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2638260" y="1524000"/>
            <a:ext cx="1828800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7F65FAA-0013-D547-8E1C-08509B0C97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638260" y="4693920"/>
            <a:ext cx="1828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E0CC8275-50BB-9D46-8CBD-03E17397C17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638260" y="5120640"/>
            <a:ext cx="18288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657B4D06-BD92-7545-B5A7-8502A75042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638260" y="4328160"/>
            <a:ext cx="1828800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CF4ED884-6C25-824B-BDBF-AF0431A6640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700740" y="1524000"/>
            <a:ext cx="1828800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AA0BC496-BA6C-7C4D-AC5E-A59885AE42A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00740" y="4693920"/>
            <a:ext cx="1828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7D1AADA-118E-BE41-B80B-51BBD18F65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700740" y="5120640"/>
            <a:ext cx="18288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4E11C2-3904-B24A-8E60-8EA03D6D30B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700740" y="4328160"/>
            <a:ext cx="1828800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17E6B775-F183-E24D-B8C8-C5A9D75E35B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6757416" y="1524000"/>
            <a:ext cx="1828800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BA052C5-1320-4341-BC7F-17F881F3CCB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757416" y="4693920"/>
            <a:ext cx="1828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BD7FEF4-B67E-064E-B1C5-49DA8EA6851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757416" y="5120640"/>
            <a:ext cx="18288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F1030E4-D0AC-614F-A18A-3872122286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757416" y="4328160"/>
            <a:ext cx="1828800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2619495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White_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0C70A86-A745-E949-B1D0-41B5D2173B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609600"/>
            <a:ext cx="7991856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374AFBB-4A85-9144-9EB0-15F9294B61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4361" y="1524000"/>
            <a:ext cx="7991856" cy="4141621"/>
          </a:xfrm>
        </p:spPr>
        <p:txBody>
          <a:bodyPr/>
          <a:lstStyle>
            <a:lvl1pPr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graph, photo, or data visualization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0B3C679-22DF-8940-B381-273549871C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4360" y="5862323"/>
            <a:ext cx="7991856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71237F-D7E9-904A-BC33-1E69BDE7303D}"/>
              </a:ext>
            </a:extLst>
          </p:cNvPr>
          <p:cNvSpPr/>
          <p:nvPr userDrawn="1"/>
        </p:nvSpPr>
        <p:spPr>
          <a:xfrm>
            <a:off x="-1053548" y="1"/>
            <a:ext cx="787021" cy="754145"/>
          </a:xfrm>
          <a:prstGeom prst="rect">
            <a:avLst/>
          </a:prstGeom>
          <a:solidFill>
            <a:srgbClr val="0A19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7B0030-82A1-3149-AAC5-8B912D85AC60}"/>
              </a:ext>
            </a:extLst>
          </p:cNvPr>
          <p:cNvSpPr/>
          <p:nvPr userDrawn="1"/>
        </p:nvSpPr>
        <p:spPr>
          <a:xfrm>
            <a:off x="-1053548" y="1332324"/>
            <a:ext cx="787021" cy="754145"/>
          </a:xfrm>
          <a:prstGeom prst="rect">
            <a:avLst/>
          </a:prstGeom>
          <a:solidFill>
            <a:srgbClr val="1A70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678108-D8E6-6F48-9E71-79B4060AB9EF}"/>
              </a:ext>
            </a:extLst>
          </p:cNvPr>
          <p:cNvSpPr/>
          <p:nvPr userDrawn="1"/>
        </p:nvSpPr>
        <p:spPr>
          <a:xfrm>
            <a:off x="-1053548" y="2714922"/>
            <a:ext cx="787021" cy="754145"/>
          </a:xfrm>
          <a:prstGeom prst="rect">
            <a:avLst/>
          </a:prstGeom>
          <a:solidFill>
            <a:srgbClr val="00AA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500438-DFE5-1541-A57C-CCDAE308867C}"/>
              </a:ext>
            </a:extLst>
          </p:cNvPr>
          <p:cNvSpPr/>
          <p:nvPr userDrawn="1"/>
        </p:nvSpPr>
        <p:spPr>
          <a:xfrm>
            <a:off x="-1053548" y="4097521"/>
            <a:ext cx="787021" cy="754145"/>
          </a:xfrm>
          <a:prstGeom prst="rect">
            <a:avLst/>
          </a:prstGeom>
          <a:solidFill>
            <a:srgbClr val="FF91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0A870-4CCE-B041-ADAA-FFD498F6B5DE}"/>
              </a:ext>
            </a:extLst>
          </p:cNvPr>
          <p:cNvSpPr txBox="1"/>
          <p:nvPr userDrawn="1"/>
        </p:nvSpPr>
        <p:spPr>
          <a:xfrm>
            <a:off x="-1784645" y="-953887"/>
            <a:ext cx="151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LANL-APPROVED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PALETTE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AD157-F0FF-E841-B877-5FF726EE6DB4}"/>
              </a:ext>
            </a:extLst>
          </p:cNvPr>
          <p:cNvSpPr txBox="1"/>
          <p:nvPr userDrawn="1"/>
        </p:nvSpPr>
        <p:spPr>
          <a:xfrm>
            <a:off x="-2236755" y="-3329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COLOR: ULTRAMARINE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F9DA1-1206-D94F-936A-8C56D3FA0437}"/>
              </a:ext>
            </a:extLst>
          </p:cNvPr>
          <p:cNvSpPr txBox="1"/>
          <p:nvPr userDrawn="1"/>
        </p:nvSpPr>
        <p:spPr>
          <a:xfrm>
            <a:off x="-2236755" y="1316423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COLOR: BLUE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18CEFD-1271-3F43-A3DB-664C3A2A6F61}"/>
              </a:ext>
            </a:extLst>
          </p:cNvPr>
          <p:cNvSpPr txBox="1"/>
          <p:nvPr userDrawn="1"/>
        </p:nvSpPr>
        <p:spPr>
          <a:xfrm>
            <a:off x="-2236755" y="2711591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PALETTE: GREEN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C2957-98B7-7447-A979-8F5F9439F931}"/>
              </a:ext>
            </a:extLst>
          </p:cNvPr>
          <p:cNvSpPr txBox="1"/>
          <p:nvPr userDrawn="1"/>
        </p:nvSpPr>
        <p:spPr>
          <a:xfrm>
            <a:off x="-2236755" y="4106758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PALETTE: ORANGE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D5F0D-5C60-5143-BF1E-4A0546C4287F}"/>
              </a:ext>
            </a:extLst>
          </p:cNvPr>
          <p:cNvSpPr/>
          <p:nvPr userDrawn="1"/>
        </p:nvSpPr>
        <p:spPr>
          <a:xfrm>
            <a:off x="-1053548" y="5541578"/>
            <a:ext cx="787021" cy="7541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A6A2F-D5F2-CB4B-A618-B3021CB6FE30}"/>
              </a:ext>
            </a:extLst>
          </p:cNvPr>
          <p:cNvSpPr txBox="1"/>
          <p:nvPr userDrawn="1"/>
        </p:nvSpPr>
        <p:spPr>
          <a:xfrm>
            <a:off x="-2236755" y="5550815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MONOCHROMATIC: GREY</a:t>
            </a:r>
          </a:p>
        </p:txBody>
      </p:sp>
    </p:spTree>
    <p:extLst>
      <p:ext uri="{BB962C8B-B14F-4D97-AF65-F5344CB8AC3E}">
        <p14:creationId xmlns:p14="http://schemas.microsoft.com/office/powerpoint/2010/main" val="4163876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988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G_Text Only-No Subhead"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7991856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4F4C0B-8E0E-D247-8998-89B0F977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1523999"/>
            <a:ext cx="7991856" cy="4434840"/>
          </a:xfrm>
        </p:spPr>
        <p:txBody>
          <a:bodyPr wrap="square" lIns="0" tIns="0" rIns="0" bIns="0">
            <a:noAutofit/>
          </a:bodyPr>
          <a:lstStyle>
            <a:lvl1pPr marL="230188" indent="-230188">
              <a:lnSpc>
                <a:spcPct val="100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</a:defRPr>
            </a:lvl1pPr>
            <a:lvl2pPr marL="460375" indent="-230188"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914400" indent="-227013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8955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Blue BG_Title and text only"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2914E2-5970-D64D-8F42-0A90C9295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455" t="-1" b="-5861"/>
          <a:stretch/>
        </p:blipFill>
        <p:spPr>
          <a:xfrm>
            <a:off x="2800593" y="298702"/>
            <a:ext cx="6343408" cy="6925058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D7EDC4A-BEF6-BF42-9D9A-F47ED202C474}"/>
              </a:ext>
            </a:extLst>
          </p:cNvPr>
          <p:cNvSpPr txBox="1">
            <a:spLocks/>
          </p:cNvSpPr>
          <p:nvPr userDrawn="1"/>
        </p:nvSpPr>
        <p:spPr>
          <a:xfrm>
            <a:off x="8449056" y="6510528"/>
            <a:ext cx="220485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700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0837E2F-4F21-1044-BFBE-A09264C747AB}"/>
              </a:ext>
            </a:extLst>
          </p:cNvPr>
          <p:cNvSpPr txBox="1">
            <a:spLocks/>
          </p:cNvSpPr>
          <p:nvPr userDrawn="1"/>
        </p:nvSpPr>
        <p:spPr>
          <a:xfrm>
            <a:off x="7708392" y="6510528"/>
            <a:ext cx="609914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39BF0A-C635-544F-850F-946AD8E7975B}" type="datetime1">
              <a:rPr lang="en-US" sz="700" smtClean="0"/>
              <a:pPr/>
              <a:t>12/16/24</a:t>
            </a:fld>
            <a:endParaRPr lang="en-US" sz="7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96882-4466-CA4B-838A-C94D33F4B2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7991856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79DEE7-37EE-CA4D-8507-ABBFE1A5E8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1523999"/>
            <a:ext cx="7991856" cy="4434840"/>
          </a:xfrm>
        </p:spPr>
        <p:txBody>
          <a:bodyPr wrap="square" lIns="0" tIns="0" rIns="0" bIns="0">
            <a:noAutofit/>
          </a:bodyPr>
          <a:lstStyle>
            <a:lvl1pPr marL="230188" indent="-230188">
              <a:lnSpc>
                <a:spcPct val="100000"/>
              </a:lnSpc>
              <a:spcBef>
                <a:spcPts val="600"/>
              </a:spcBef>
              <a:tabLst/>
              <a:defRPr>
                <a:solidFill>
                  <a:schemeClr val="bg1"/>
                </a:solidFill>
              </a:defRPr>
            </a:lvl1pPr>
            <a:lvl2pPr marL="460375" indent="-230188"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914400" indent="-227013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41787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25BDFE-288F-694A-8F3E-5EA7C70FB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612648"/>
            <a:ext cx="7991856" cy="89001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Title, Table of Contents, or Agenda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43AE689-5E80-EF4B-BEB2-12EB7E2E75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2713840"/>
            <a:ext cx="1098804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F08DEE9-E8E9-294E-AFDB-272348017E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84614" y="2713840"/>
            <a:ext cx="1098804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515D795-953A-8047-83C7-D0752DBDB0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1106" y="2713840"/>
            <a:ext cx="1098804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C01086B-B4A6-8A48-849F-4A810C93B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07333" y="2713840"/>
            <a:ext cx="1098804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2E775BD-5F42-B44F-98CB-85BE7A979F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9035" y="2713840"/>
            <a:ext cx="1098804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266F9AF-0547-674E-8536-FB560908A4E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75289" y="2713840"/>
            <a:ext cx="1098804" cy="112506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F14FC34-4139-5E42-8B4C-3D14628AB15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4360" y="2119665"/>
            <a:ext cx="248625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9C51006D-405B-1540-844A-A08EDAFBA8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04516" y="2119665"/>
            <a:ext cx="248625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B91A61BE-01BD-F145-9B92-D20E78E3DA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71237" y="2119665"/>
            <a:ext cx="248625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D5F2828C-B1EF-364B-8D48-33FAC26A311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01327" y="2119665"/>
            <a:ext cx="248625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0D5B74BE-11D4-3E4C-AA8A-16543EABA18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23330" y="2119665"/>
            <a:ext cx="248625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A61A0372-A989-7542-8743-212304AD19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471882" y="2119665"/>
            <a:ext cx="248625" cy="28464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>
                <a:solidFill>
                  <a:srgbClr val="69C3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F70A5-083D-2649-B16E-E603A2ACAC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4360" y="4056096"/>
            <a:ext cx="1097280" cy="1889451"/>
          </a:xfrm>
        </p:spPr>
        <p:txBody>
          <a:bodyPr/>
          <a:lstStyle>
            <a:lvl1pPr marL="114300" indent="-114300">
              <a:tabLst/>
              <a:defRPr sz="1200"/>
            </a:lvl1pPr>
            <a:lvl2pPr marL="230188" indent="-115888">
              <a:tabLst/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60BD62F-9DEA-AD47-9777-0410E222A0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55404" y="4059936"/>
            <a:ext cx="1130626" cy="1889451"/>
          </a:xfrm>
        </p:spPr>
        <p:txBody>
          <a:bodyPr/>
          <a:lstStyle>
            <a:lvl1pPr marL="114300" indent="-114300">
              <a:tabLst/>
              <a:defRPr sz="1200"/>
            </a:lvl1pPr>
            <a:lvl2pPr marL="230188" indent="-115888">
              <a:tabLst/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520748F-3B1C-7D44-9F74-07C77A95BDF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48596" y="4059936"/>
            <a:ext cx="1130626" cy="1889451"/>
          </a:xfrm>
        </p:spPr>
        <p:txBody>
          <a:bodyPr/>
          <a:lstStyle>
            <a:lvl1pPr marL="114300" indent="-114300">
              <a:tabLst/>
              <a:defRPr sz="1200"/>
            </a:lvl1pPr>
            <a:lvl2pPr marL="230188" indent="-115888">
              <a:tabLst/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F05B3B-46BF-E34A-B6EB-3B5C40F9DF4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99219" y="4059936"/>
            <a:ext cx="1130626" cy="1889451"/>
          </a:xfrm>
        </p:spPr>
        <p:txBody>
          <a:bodyPr/>
          <a:lstStyle>
            <a:lvl1pPr marL="114300" indent="-114300">
              <a:tabLst/>
              <a:defRPr sz="1200"/>
            </a:lvl1pPr>
            <a:lvl2pPr marL="230188" indent="-115888">
              <a:tabLst/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0A64131-E697-7142-892C-FECA1AF2C56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094646" y="4059936"/>
            <a:ext cx="1130626" cy="1889451"/>
          </a:xfrm>
        </p:spPr>
        <p:txBody>
          <a:bodyPr/>
          <a:lstStyle>
            <a:lvl1pPr marL="114300" indent="-114300">
              <a:tabLst/>
              <a:defRPr sz="1200"/>
            </a:lvl1pPr>
            <a:lvl2pPr marL="230188" indent="-115888">
              <a:tabLst/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F72F97E-E60E-FB4D-82AA-CB9ACA474A8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67879" y="4059936"/>
            <a:ext cx="1130626" cy="1889451"/>
          </a:xfrm>
        </p:spPr>
        <p:txBody>
          <a:bodyPr/>
          <a:lstStyle>
            <a:lvl1pPr marL="114300" indent="-114300">
              <a:tabLst/>
              <a:defRPr sz="1200"/>
            </a:lvl1pPr>
            <a:lvl2pPr marL="230188" indent="-115888">
              <a:tabLst/>
              <a:defRPr sz="10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add section summary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521331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_TOC or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708-8F60-B848-8CBD-C589BF8C1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609600"/>
            <a:ext cx="7991856" cy="914400"/>
          </a:xfrm>
        </p:spPr>
        <p:txBody>
          <a:bodyPr anchor="t" anchorCtr="0"/>
          <a:lstStyle>
            <a:lvl1pPr algn="l">
              <a:defRPr sz="240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add Title, Table of Contents, or 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7BDE90-6843-5841-BCCB-3479AD5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524000"/>
            <a:ext cx="7991856" cy="4434840"/>
          </a:xfrm>
        </p:spPr>
        <p:txBody>
          <a:bodyPr/>
          <a:lstStyle>
            <a:lvl1pPr marL="228600" indent="-228600">
              <a:buClr>
                <a:schemeClr val="bg1"/>
              </a:buClr>
              <a:tabLst/>
              <a:defRPr/>
            </a:lvl1pPr>
            <a:lvl2pPr marL="458788" indent="-230188">
              <a:buClr>
                <a:schemeClr val="bg1"/>
              </a:buClr>
              <a:buFont typeface="System Font Regular"/>
              <a:buChar char="⁃"/>
              <a:tabLst/>
              <a:defRPr/>
            </a:lvl2pPr>
            <a:lvl3pPr marL="687388" indent="-228600">
              <a:buClr>
                <a:schemeClr val="bg1"/>
              </a:buClr>
              <a:tabLst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020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Statemen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0" y="0"/>
            <a:ext cx="4109013" cy="6858000"/>
          </a:xfrm>
          <a:noFill/>
          <a:ln>
            <a:noFill/>
          </a:ln>
        </p:spPr>
        <p:txBody>
          <a:bodyPr/>
          <a:lstStyle>
            <a:lvl1pPr>
              <a:buFontTx/>
              <a:buNone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3296A8-807F-5647-9E27-81056A808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4220707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950A1-C470-5C48-B92A-282D2269A9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1523999"/>
            <a:ext cx="4220708" cy="4434840"/>
          </a:xfrm>
        </p:spPr>
        <p:txBody>
          <a:bodyPr lIns="0" tIns="0" rIns="0" bIns="0">
            <a:noAutofit/>
          </a:bodyPr>
          <a:lstStyle>
            <a:lvl1pPr marL="230188" indent="-230188">
              <a:lnSpc>
                <a:spcPct val="100000"/>
              </a:lnSpc>
              <a:spcBef>
                <a:spcPts val="600"/>
              </a:spcBef>
              <a:tabLst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D34A9EF-0B3B-194B-A31B-0DF154086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9813" y="5964946"/>
            <a:ext cx="1505254" cy="5669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4255949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2_TOC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9708-8F60-B848-8CBD-C589BF8C1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609600"/>
            <a:ext cx="7991856" cy="914400"/>
          </a:xfrm>
        </p:spPr>
        <p:txBody>
          <a:bodyPr anchor="t" anchorCtr="0"/>
          <a:lstStyle>
            <a:lvl1pPr algn="l">
              <a:defRPr sz="2400" baseline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add Title, Table of Contents, or 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7BDE90-6843-5841-BCCB-3479AD558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524000"/>
            <a:ext cx="7991856" cy="4434840"/>
          </a:xfrm>
        </p:spPr>
        <p:txBody>
          <a:bodyPr/>
          <a:lstStyle>
            <a:lvl1pPr marL="228600" indent="-217488">
              <a:buClr>
                <a:srgbClr val="3296DC"/>
              </a:buClr>
              <a:buFont typeface="+mj-lt"/>
              <a:buAutoNum type="arabicPeriod"/>
              <a:tabLst/>
              <a:defRPr/>
            </a:lvl1pPr>
            <a:lvl2pPr marL="458788" indent="-230188">
              <a:buClr>
                <a:srgbClr val="3296DC"/>
              </a:buClr>
              <a:buFont typeface="+mj-lt"/>
              <a:buAutoNum type="arabicPeriod"/>
              <a:tabLst/>
              <a:defRPr/>
            </a:lvl2pPr>
            <a:lvl3pPr marL="687388" indent="-228600">
              <a:buClr>
                <a:srgbClr val="3296DC"/>
              </a:buClr>
              <a:buFont typeface="+mj-lt"/>
              <a:buAutoNum type="arabicPeriod"/>
              <a:tabLst/>
              <a:defRPr/>
            </a:lvl3pPr>
            <a:lvl4pPr marL="1546225" indent="-174625">
              <a:tabLst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29875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A88CB3-351F-294D-B203-3E3755AD91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455" t="-1" b="-5861"/>
          <a:stretch/>
        </p:blipFill>
        <p:spPr>
          <a:xfrm>
            <a:off x="2800593" y="298702"/>
            <a:ext cx="6343408" cy="6925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1981872"/>
            <a:ext cx="3830320" cy="1559401"/>
          </a:xfrm>
        </p:spPr>
        <p:txBody>
          <a:bodyPr lIns="0" tIns="0" rIns="0" bIns="0" anchor="t" anchorCtr="0">
            <a:normAutofit/>
          </a:bodyPr>
          <a:lstStyle>
            <a:lvl1pPr algn="l" fontAlgn="t">
              <a:lnSpc>
                <a:spcPct val="100000"/>
              </a:lnSpc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561746"/>
            <a:ext cx="3830320" cy="646853"/>
          </a:xfrm>
        </p:spPr>
        <p:txBody>
          <a:bodyPr lIns="0" tIns="0" rIns="0" bIns="0"/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presenter or presenting org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000446-DC24-2642-A21F-0BEA007314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4360" y="4396170"/>
            <a:ext cx="2714105" cy="324812"/>
          </a:xfrm>
        </p:spPr>
        <p:txBody>
          <a:bodyPr lIns="0" tIns="0" rIns="0" bIns="0"/>
          <a:lstStyle>
            <a:lvl1pPr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the date of the presentation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15BFA-90C1-0F46-AAA7-8C67D48F46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5520163"/>
            <a:ext cx="2597150" cy="505883"/>
          </a:xfrm>
        </p:spPr>
        <p:txBody>
          <a:bodyPr lIns="0" tIns="0" rIns="0" bIns="0" anchor="t" anchorCtr="0"/>
          <a:lstStyle>
            <a:lvl1pPr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3pPr>
            <a:lvl4pPr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4pPr>
            <a:lvl5pPr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LA-UR number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5E8F88-2F04-A24D-B64D-D31A64C16106}"/>
              </a:ext>
            </a:extLst>
          </p:cNvPr>
          <p:cNvSpPr txBox="1"/>
          <p:nvPr userDrawn="1"/>
        </p:nvSpPr>
        <p:spPr>
          <a:xfrm>
            <a:off x="1247380" y="6504590"/>
            <a:ext cx="3888259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by Triad National Security, LLC., for the U.S. Department of Energy’s NNSA.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A5E6A1-8400-5543-A539-750F492A4E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266" y="466724"/>
            <a:ext cx="2957369" cy="8658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C4CCD8-670C-C247-A670-D2A0A7CC0B40}"/>
              </a:ext>
            </a:extLst>
          </p:cNvPr>
          <p:cNvSpPr/>
          <p:nvPr userDrawn="1"/>
        </p:nvSpPr>
        <p:spPr>
          <a:xfrm>
            <a:off x="323850" y="6138506"/>
            <a:ext cx="923530" cy="570027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31FDCC-6089-9549-867D-AA161AFF69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4360" y="6376337"/>
            <a:ext cx="590382" cy="283004"/>
          </a:xfrm>
          <a:prstGeom prst="rect">
            <a:avLst/>
          </a:prstGeom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7CC174E-53C7-1C49-8CF1-B008CEDC8F30}"/>
              </a:ext>
            </a:extLst>
          </p:cNvPr>
          <p:cNvSpPr txBox="1">
            <a:spLocks/>
          </p:cNvSpPr>
          <p:nvPr userDrawn="1"/>
        </p:nvSpPr>
        <p:spPr>
          <a:xfrm>
            <a:off x="8449056" y="6510528"/>
            <a:ext cx="220485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700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28CE934-E5B7-0448-A2FC-6E2CA6AEA009}"/>
              </a:ext>
            </a:extLst>
          </p:cNvPr>
          <p:cNvSpPr txBox="1">
            <a:spLocks/>
          </p:cNvSpPr>
          <p:nvPr userDrawn="1"/>
        </p:nvSpPr>
        <p:spPr>
          <a:xfrm>
            <a:off x="7708392" y="6510528"/>
            <a:ext cx="609914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2021-04-19</a:t>
            </a:r>
          </a:p>
        </p:txBody>
      </p:sp>
    </p:spTree>
    <p:extLst>
      <p:ext uri="{BB962C8B-B14F-4D97-AF65-F5344CB8AC3E}">
        <p14:creationId xmlns:p14="http://schemas.microsoft.com/office/powerpoint/2010/main" val="3341853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 Statemen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0" y="0"/>
            <a:ext cx="4109013" cy="6858000"/>
          </a:xfrm>
          <a:noFill/>
          <a:ln>
            <a:noFill/>
          </a:ln>
        </p:spPr>
        <p:txBody>
          <a:bodyPr/>
          <a:lstStyle>
            <a:lvl1pPr>
              <a:buFontTx/>
              <a:buNone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3296A8-807F-5647-9E27-81056A808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4220707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950A1-C470-5C48-B92A-282D2269A9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1523999"/>
            <a:ext cx="4220708" cy="4434840"/>
          </a:xfrm>
        </p:spPr>
        <p:txBody>
          <a:bodyPr lIns="0" tIns="0" rIns="0" bIns="0">
            <a:noAutofit/>
          </a:bodyPr>
          <a:lstStyle>
            <a:lvl1pPr marL="230188" indent="-230188">
              <a:lnSpc>
                <a:spcPct val="100000"/>
              </a:lnSpc>
              <a:spcBef>
                <a:spcPts val="600"/>
              </a:spcBef>
              <a:tabLst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D34A9EF-0B3B-194B-A31B-0DF154086A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9813" y="5964946"/>
            <a:ext cx="1505254" cy="5669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3136823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-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59" y="302102"/>
            <a:ext cx="7994055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4F4C0B-8E0E-D247-8998-89B0F977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58" y="1211579"/>
            <a:ext cx="7994055" cy="4970735"/>
          </a:xfrm>
        </p:spPr>
        <p:txBody>
          <a:bodyPr wrap="square" lIns="0" tIns="0" rIns="0" bIns="0">
            <a:noAutofit/>
          </a:bodyPr>
          <a:lstStyle>
            <a:lvl1pPr marL="230188" indent="-230188">
              <a:lnSpc>
                <a:spcPct val="100000"/>
              </a:lnSpc>
              <a:spcBef>
                <a:spcPts val="600"/>
              </a:spcBef>
              <a:tabLst/>
              <a:defRPr>
                <a:solidFill>
                  <a:schemeClr val="tx1"/>
                </a:solidFill>
              </a:defRPr>
            </a:lvl1pPr>
            <a:lvl2pPr marL="460375" indent="-230188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914400" indent="-227013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48691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_w logo wtrm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BC5134-C487-554B-B7D4-EF8CEB3ED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400" r="31052" b="20205"/>
          <a:stretch/>
        </p:blipFill>
        <p:spPr>
          <a:xfrm>
            <a:off x="152400" y="345775"/>
            <a:ext cx="8991600" cy="651222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7994055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0429E5-795A-8A43-A273-2BC100111C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1523999"/>
            <a:ext cx="7994055" cy="4434840"/>
          </a:xfrm>
        </p:spPr>
        <p:txBody>
          <a:bodyPr lIns="0" tIns="0" rIns="0" bIns="0">
            <a:noAutofit/>
          </a:bodyPr>
          <a:lstStyle>
            <a:lvl1pPr marL="230188" indent="-230188">
              <a:lnSpc>
                <a:spcPct val="100000"/>
              </a:lnSpc>
              <a:spcBef>
                <a:spcPts val="600"/>
              </a:spcBef>
              <a:tabLst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7D97BA8D-44CF-D848-8EB4-22EBD02354E0}"/>
              </a:ext>
            </a:extLst>
          </p:cNvPr>
          <p:cNvSpPr txBox="1">
            <a:spLocks/>
          </p:cNvSpPr>
          <p:nvPr userDrawn="1"/>
        </p:nvSpPr>
        <p:spPr>
          <a:xfrm>
            <a:off x="8451764" y="6507636"/>
            <a:ext cx="220485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700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595C948F-2D78-5B4F-898B-43A724832A0B}"/>
              </a:ext>
            </a:extLst>
          </p:cNvPr>
          <p:cNvSpPr txBox="1">
            <a:spLocks/>
          </p:cNvSpPr>
          <p:nvPr userDrawn="1"/>
        </p:nvSpPr>
        <p:spPr>
          <a:xfrm>
            <a:off x="7708392" y="6507636"/>
            <a:ext cx="609914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2/8/21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471303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201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25D86E-8C5D-1841-9FAC-7F27816076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361" y="1524001"/>
            <a:ext cx="7994054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7994055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0429E5-795A-8A43-A273-2BC100111C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2011681"/>
            <a:ext cx="7994055" cy="3931919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82321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Whi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537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0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with Text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1DBF6C-0676-5247-8404-7764B27D9124}"/>
              </a:ext>
            </a:extLst>
          </p:cNvPr>
          <p:cNvSpPr/>
          <p:nvPr userDrawn="1"/>
        </p:nvSpPr>
        <p:spPr>
          <a:xfrm>
            <a:off x="0" y="0"/>
            <a:ext cx="5029200" cy="68580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0" y="0"/>
            <a:ext cx="4109013" cy="6858000"/>
          </a:xfrm>
          <a:noFill/>
          <a:ln>
            <a:noFill/>
          </a:ln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DF54824-3A03-A745-AD49-C744B2A21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4209134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709C09F-8C0C-7248-AEB2-1C7859F51F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8553" y="5961888"/>
            <a:ext cx="1505254" cy="5669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E94CDEA-D510-9F45-84BD-82CAA8464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1523999"/>
            <a:ext cx="4209134" cy="443484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57754-1BC8-1F40-AC4B-9B893A5C0B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884" y="6258986"/>
            <a:ext cx="411636" cy="4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05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56035B-8130-D844-B0F2-44CBE0D286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9201" y="3429000"/>
            <a:ext cx="4109012" cy="3429000"/>
          </a:xfrm>
          <a:noFill/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0" y="0"/>
            <a:ext cx="4109013" cy="3429000"/>
          </a:xfrm>
          <a:noFill/>
          <a:ln>
            <a:noFill/>
          </a:ln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4117486-5C49-E242-8CBE-03C8F87112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4209134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46F9CE-9C02-284E-A17F-0C31F82B2F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61" y="1523999"/>
            <a:ext cx="4209134" cy="443484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/>
            </a:lvl1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67083F3C-D625-D64B-9FAF-52D8669C9A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8553" y="5961888"/>
            <a:ext cx="1505254" cy="5669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1304833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with 2 Photos and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56035B-8130-D844-B0F2-44CBE0D286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9200" y="3429000"/>
            <a:ext cx="4074290" cy="3429000"/>
          </a:xfrm>
          <a:noFill/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DBF6C-0676-5247-8404-7764B27D9124}"/>
              </a:ext>
            </a:extLst>
          </p:cNvPr>
          <p:cNvSpPr/>
          <p:nvPr userDrawn="1"/>
        </p:nvSpPr>
        <p:spPr>
          <a:xfrm>
            <a:off x="0" y="0"/>
            <a:ext cx="5029199" cy="68580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0" y="0"/>
            <a:ext cx="4074289" cy="3429000"/>
          </a:xfrm>
          <a:noFill/>
          <a:ln>
            <a:noFill/>
          </a:ln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25C079B-5F34-5149-9937-5E0A7D1910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4206240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511911-ADCF-3F4A-9C7A-1469A5E074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61" y="1523999"/>
            <a:ext cx="4206240" cy="443484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19CB5B1-06C6-C34A-A15E-EAC1980457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86978" y="5961888"/>
            <a:ext cx="1505254" cy="5669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F9FDF9-A7D6-C34C-846C-9CD8F5BD7C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884" y="6258986"/>
            <a:ext cx="411636" cy="4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11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-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59" y="302102"/>
            <a:ext cx="7994055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24F4C0B-8E0E-D247-8998-89B0F977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58" y="1211579"/>
            <a:ext cx="7994055" cy="4970735"/>
          </a:xfrm>
        </p:spPr>
        <p:txBody>
          <a:bodyPr wrap="square" lIns="0" tIns="0" rIns="0" bIns="0">
            <a:noAutofit/>
          </a:bodyPr>
          <a:lstStyle>
            <a:lvl1pPr marL="230188" indent="-230188">
              <a:lnSpc>
                <a:spcPct val="100000"/>
              </a:lnSpc>
              <a:spcBef>
                <a:spcPts val="600"/>
              </a:spcBef>
              <a:tabLst/>
              <a:defRPr>
                <a:solidFill>
                  <a:schemeClr val="tx1"/>
                </a:solidFill>
              </a:defRPr>
            </a:lvl1pPr>
            <a:lvl2pPr marL="460375" indent="-230188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914400" indent="-227013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7765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Area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46214E2-32D4-424B-9DE1-4EDE442968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360" y="1524001"/>
            <a:ext cx="3840480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40E4E95-1B27-5348-9471-7BB69800ED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7991856" cy="88696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1B65E676-959E-0E41-8EAD-45D6F7E076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49800" y="1524001"/>
            <a:ext cx="3840480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1900B1-3D44-764E-9A42-70386E05E5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60" y="2011679"/>
            <a:ext cx="3840480" cy="4076605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685422-C0F4-174C-BFA6-015246A3D4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49800" y="2011679"/>
            <a:ext cx="3840480" cy="4076605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85136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and Tex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4D7D689-7F2D-0348-816C-97C77A8DA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609600"/>
            <a:ext cx="7991856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DB2A39F7-5A62-2B4C-A657-BD57B5768EF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94360" y="1524000"/>
            <a:ext cx="368503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CCEB416-B433-8F46-8DFF-FFAC7ACCA5F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60" y="4693920"/>
            <a:ext cx="3685032" cy="24144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66B16311-DD9F-7D43-964B-E92B217DC39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4360" y="5120640"/>
            <a:ext cx="368503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023AA45D-8199-F644-847B-E64A5EC3FB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4360" y="4328160"/>
            <a:ext cx="368503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2652C890-3579-2E47-9AB6-1D78A5E4764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901184" y="1524000"/>
            <a:ext cx="368503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D1D0C09-D811-144F-BEBD-275B6A1207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01184" y="4693920"/>
            <a:ext cx="3685032" cy="24144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2213ED2D-D77F-7D49-9E2D-96B09A5A751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01184" y="5120640"/>
            <a:ext cx="368503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5AA83665-F240-0345-B903-C8950DEFAF0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01184" y="4328160"/>
            <a:ext cx="368503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47038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13F276B-7B5E-4A45-AB9F-2B475F2AEA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360" y="1524000"/>
            <a:ext cx="249328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25D86E-8C5D-1841-9FAC-7F27816076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360" y="4693920"/>
            <a:ext cx="2496312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3F0E9DEE-404F-3B49-8159-94FE1CD3739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60" y="5120640"/>
            <a:ext cx="249631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7A3DBA4-BE0E-254D-B5C0-8A64DDD66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609600"/>
            <a:ext cx="7991856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41D2BBC2-2746-3640-A719-673E2A8446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60" y="4328160"/>
            <a:ext cx="249631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89502A4B-C79D-094E-AB5C-63DF6E12EF8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354540" y="1524000"/>
            <a:ext cx="249631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EAC29D9-3DBA-0242-8290-359D5CA84B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63132" y="4693920"/>
            <a:ext cx="2496312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F9A309D-AA80-C54C-9A92-012D53D91C2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63132" y="5120640"/>
            <a:ext cx="249631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3EA5BB2-66F6-4F44-964B-E9F9D73F21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63131" y="4328160"/>
            <a:ext cx="249631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98309A4-718B-084E-8229-17E4D40AEA4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093968" y="1524000"/>
            <a:ext cx="2496312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36A0BC0D-8996-364B-A361-13CBBB9B478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4128" y="4693920"/>
            <a:ext cx="2496312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D60D97D-2394-F140-9FBA-975ED64074F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4983" y="5120640"/>
            <a:ext cx="2496312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5AA90BFA-AE15-3049-88D8-EA2FDB94E7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03418" y="4328160"/>
            <a:ext cx="2496312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1733274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">
          <p15:clr>
            <a:srgbClr val="FBAE40"/>
          </p15:clr>
        </p15:guide>
        <p15:guide id="2" pos="4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61FE822B-AC64-EF4D-8FBA-F5A67DA6075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94360" y="1524000"/>
            <a:ext cx="1828800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55F05C8A-25A6-8743-93FA-19E18F32CEE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4360" y="4693920"/>
            <a:ext cx="1828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5FCE87CD-A10E-D049-9E39-8C800BEF41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4360" y="5120640"/>
            <a:ext cx="18288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50" name="Text Placeholder 13">
            <a:extLst>
              <a:ext uri="{FF2B5EF4-FFF2-40B4-BE49-F238E27FC236}">
                <a16:creationId xmlns:a16="http://schemas.microsoft.com/office/drawing/2014/main" id="{7B382B21-A741-2447-9794-C4BAAA2A34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4360" y="4328160"/>
            <a:ext cx="1828800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819E2C4F-8306-5F45-9827-3921D5E3EB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609600"/>
            <a:ext cx="7991856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D4247F89-81E5-374A-93B4-95F0EBEEB19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2638260" y="1524000"/>
            <a:ext cx="1828800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7F65FAA-0013-D547-8E1C-08509B0C975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638260" y="4693920"/>
            <a:ext cx="1828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E0CC8275-50BB-9D46-8CBD-03E17397C17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638260" y="5120640"/>
            <a:ext cx="18288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657B4D06-BD92-7545-B5A7-8502A75042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638260" y="4328160"/>
            <a:ext cx="1828800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CF4ED884-6C25-824B-BDBF-AF0431A6640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700740" y="1524000"/>
            <a:ext cx="1828800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AA0BC496-BA6C-7C4D-AC5E-A59885AE42A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00740" y="4693920"/>
            <a:ext cx="1828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7D1AADA-118E-BE41-B80B-51BBD18F65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700740" y="5120640"/>
            <a:ext cx="18288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4E11C2-3904-B24A-8E60-8EA03D6D30B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700740" y="4328160"/>
            <a:ext cx="1828800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17E6B775-F183-E24D-B8C8-C5A9D75E35BE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6757416" y="1524000"/>
            <a:ext cx="1828800" cy="2706624"/>
          </a:xfr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BA052C5-1320-4341-BC7F-17F881F3CCB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757416" y="4693920"/>
            <a:ext cx="1828800" cy="24384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BD7FEF4-B67E-064E-B1C5-49DA8EA6851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757416" y="5120640"/>
            <a:ext cx="1828800" cy="97536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EF1030E4-D0AC-614F-A18A-3872122286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757416" y="4328160"/>
            <a:ext cx="1828800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1757894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White_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0C70A86-A745-E949-B1D0-41B5D2173B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609600"/>
            <a:ext cx="7991856" cy="89001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374AFBB-4A85-9144-9EB0-15F9294B61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94361" y="1524000"/>
            <a:ext cx="7991856" cy="4141621"/>
          </a:xfrm>
        </p:spPr>
        <p:txBody>
          <a:bodyPr/>
          <a:lstStyle>
            <a:lvl1pPr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graph, photo, or data visualization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0B3C679-22DF-8940-B381-273549871C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4360" y="5862323"/>
            <a:ext cx="7991856" cy="2438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71237F-D7E9-904A-BC33-1E69BDE7303D}"/>
              </a:ext>
            </a:extLst>
          </p:cNvPr>
          <p:cNvSpPr/>
          <p:nvPr userDrawn="1"/>
        </p:nvSpPr>
        <p:spPr>
          <a:xfrm>
            <a:off x="-1053548" y="1"/>
            <a:ext cx="787021" cy="754145"/>
          </a:xfrm>
          <a:prstGeom prst="rect">
            <a:avLst/>
          </a:prstGeom>
          <a:solidFill>
            <a:srgbClr val="0A19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7B0030-82A1-3149-AAC5-8B912D85AC60}"/>
              </a:ext>
            </a:extLst>
          </p:cNvPr>
          <p:cNvSpPr/>
          <p:nvPr userDrawn="1"/>
        </p:nvSpPr>
        <p:spPr>
          <a:xfrm>
            <a:off x="-1053548" y="1332324"/>
            <a:ext cx="787021" cy="754145"/>
          </a:xfrm>
          <a:prstGeom prst="rect">
            <a:avLst/>
          </a:prstGeom>
          <a:solidFill>
            <a:srgbClr val="1A70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678108-D8E6-6F48-9E71-79B4060AB9EF}"/>
              </a:ext>
            </a:extLst>
          </p:cNvPr>
          <p:cNvSpPr/>
          <p:nvPr userDrawn="1"/>
        </p:nvSpPr>
        <p:spPr>
          <a:xfrm>
            <a:off x="-1053548" y="2714922"/>
            <a:ext cx="787021" cy="754145"/>
          </a:xfrm>
          <a:prstGeom prst="rect">
            <a:avLst/>
          </a:prstGeom>
          <a:solidFill>
            <a:srgbClr val="00AA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500438-DFE5-1541-A57C-CCDAE308867C}"/>
              </a:ext>
            </a:extLst>
          </p:cNvPr>
          <p:cNvSpPr/>
          <p:nvPr userDrawn="1"/>
        </p:nvSpPr>
        <p:spPr>
          <a:xfrm>
            <a:off x="-1053548" y="4097521"/>
            <a:ext cx="787021" cy="754145"/>
          </a:xfrm>
          <a:prstGeom prst="rect">
            <a:avLst/>
          </a:prstGeom>
          <a:solidFill>
            <a:srgbClr val="FF91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0A870-4CCE-B041-ADAA-FFD498F6B5DE}"/>
              </a:ext>
            </a:extLst>
          </p:cNvPr>
          <p:cNvSpPr txBox="1"/>
          <p:nvPr userDrawn="1"/>
        </p:nvSpPr>
        <p:spPr>
          <a:xfrm>
            <a:off x="-1784645" y="-953887"/>
            <a:ext cx="1518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LANL-APPROVED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PALETTE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AD157-F0FF-E841-B877-5FF726EE6DB4}"/>
              </a:ext>
            </a:extLst>
          </p:cNvPr>
          <p:cNvSpPr txBox="1"/>
          <p:nvPr userDrawn="1"/>
        </p:nvSpPr>
        <p:spPr>
          <a:xfrm>
            <a:off x="-2236755" y="-3329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COLOR: ULTRAMARINE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F9DA1-1206-D94F-936A-8C56D3FA0437}"/>
              </a:ext>
            </a:extLst>
          </p:cNvPr>
          <p:cNvSpPr txBox="1"/>
          <p:nvPr userDrawn="1"/>
        </p:nvSpPr>
        <p:spPr>
          <a:xfrm>
            <a:off x="-2236755" y="1316423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COLOR: BLUE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18CEFD-1271-3F43-A3DB-664C3A2A6F61}"/>
              </a:ext>
            </a:extLst>
          </p:cNvPr>
          <p:cNvSpPr txBox="1"/>
          <p:nvPr userDrawn="1"/>
        </p:nvSpPr>
        <p:spPr>
          <a:xfrm>
            <a:off x="-2236755" y="2711591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PALETTE: GREEN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C2957-98B7-7447-A979-8F5F9439F931}"/>
              </a:ext>
            </a:extLst>
          </p:cNvPr>
          <p:cNvSpPr txBox="1"/>
          <p:nvPr userDrawn="1"/>
        </p:nvSpPr>
        <p:spPr>
          <a:xfrm>
            <a:off x="-2236755" y="4106758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PALETTE: ORANGE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7D5F0D-5C60-5143-BF1E-4A0546C4287F}"/>
              </a:ext>
            </a:extLst>
          </p:cNvPr>
          <p:cNvSpPr/>
          <p:nvPr userDrawn="1"/>
        </p:nvSpPr>
        <p:spPr>
          <a:xfrm>
            <a:off x="-1053548" y="5541578"/>
            <a:ext cx="787021" cy="75414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CA6A2F-D5F2-CB4B-A618-B3021CB6FE30}"/>
              </a:ext>
            </a:extLst>
          </p:cNvPr>
          <p:cNvSpPr txBox="1"/>
          <p:nvPr userDrawn="1"/>
        </p:nvSpPr>
        <p:spPr>
          <a:xfrm>
            <a:off x="-2236755" y="5550815"/>
            <a:ext cx="1307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MONOCHROMATIC: GREY</a:t>
            </a:r>
          </a:p>
        </p:txBody>
      </p:sp>
    </p:spTree>
    <p:extLst>
      <p:ext uri="{BB962C8B-B14F-4D97-AF65-F5344CB8AC3E}">
        <p14:creationId xmlns:p14="http://schemas.microsoft.com/office/powerpoint/2010/main" val="465698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40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_w logo wtrm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BC5134-C487-554B-B7D4-EF8CEB3ED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8400" r="31052" b="20205"/>
          <a:stretch/>
        </p:blipFill>
        <p:spPr>
          <a:xfrm>
            <a:off x="152400" y="345775"/>
            <a:ext cx="8991600" cy="651222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7994055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0429E5-795A-8A43-A273-2BC100111C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1523999"/>
            <a:ext cx="7994055" cy="4434840"/>
          </a:xfrm>
        </p:spPr>
        <p:txBody>
          <a:bodyPr lIns="0" tIns="0" rIns="0" bIns="0">
            <a:noAutofit/>
          </a:bodyPr>
          <a:lstStyle>
            <a:lvl1pPr marL="230188" indent="-230188">
              <a:lnSpc>
                <a:spcPct val="100000"/>
              </a:lnSpc>
              <a:spcBef>
                <a:spcPts val="600"/>
              </a:spcBef>
              <a:tabLst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7D97BA8D-44CF-D848-8EB4-22EBD02354E0}"/>
              </a:ext>
            </a:extLst>
          </p:cNvPr>
          <p:cNvSpPr txBox="1">
            <a:spLocks/>
          </p:cNvSpPr>
          <p:nvPr userDrawn="1"/>
        </p:nvSpPr>
        <p:spPr>
          <a:xfrm>
            <a:off x="8451764" y="6507636"/>
            <a:ext cx="220485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700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595C948F-2D78-5B4F-898B-43A724832A0B}"/>
              </a:ext>
            </a:extLst>
          </p:cNvPr>
          <p:cNvSpPr txBox="1">
            <a:spLocks/>
          </p:cNvSpPr>
          <p:nvPr userDrawn="1"/>
        </p:nvSpPr>
        <p:spPr>
          <a:xfrm>
            <a:off x="7708392" y="6507636"/>
            <a:ext cx="609914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2/8/21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229979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 userDrawn="1">
          <p15:clr>
            <a:srgbClr val="FBAE40"/>
          </p15:clr>
        </p15:guide>
        <p15:guide id="2" pos="20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225D86E-8C5D-1841-9FAC-7F27816076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361" y="1524001"/>
            <a:ext cx="7994054" cy="3631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FC89D9-A95D-984D-AA31-A11221C38E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7994055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0429E5-795A-8A43-A273-2BC100111C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2011681"/>
            <a:ext cx="7994055" cy="3931919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502341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Whit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828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0" userDrawn="1">
          <p15:clr>
            <a:srgbClr val="FBAE40"/>
          </p15:clr>
        </p15:guide>
        <p15:guide id="2" pos="2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with Text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1DBF6C-0676-5247-8404-7764B27D9124}"/>
              </a:ext>
            </a:extLst>
          </p:cNvPr>
          <p:cNvSpPr/>
          <p:nvPr userDrawn="1"/>
        </p:nvSpPr>
        <p:spPr>
          <a:xfrm>
            <a:off x="0" y="0"/>
            <a:ext cx="5029200" cy="68580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0" y="0"/>
            <a:ext cx="4109013" cy="6858000"/>
          </a:xfrm>
          <a:noFill/>
          <a:ln>
            <a:noFill/>
          </a:ln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DF54824-3A03-A745-AD49-C744B2A21D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4209134" cy="8922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709C09F-8C0C-7248-AEB2-1C7859F51F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8553" y="5961888"/>
            <a:ext cx="1505254" cy="5669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E94CDEA-D510-9F45-84BD-82CAA8464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4360" y="1523999"/>
            <a:ext cx="4209134" cy="443484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57754-1BC8-1F40-AC4B-9B893A5C0B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884" y="6258986"/>
            <a:ext cx="411636" cy="4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5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56035B-8130-D844-B0F2-44CBE0D286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9201" y="3429000"/>
            <a:ext cx="4109012" cy="3429000"/>
          </a:xfrm>
          <a:noFill/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0" y="0"/>
            <a:ext cx="4109013" cy="3429000"/>
          </a:xfrm>
          <a:noFill/>
          <a:ln>
            <a:noFill/>
          </a:ln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4117486-5C49-E242-8CBE-03C8F87112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4209134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0F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46F9CE-9C02-284E-A17F-0C31F82B2F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61" y="1523999"/>
            <a:ext cx="4209134" cy="443484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/>
            </a:lvl1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67083F3C-D625-D64B-9FAF-52D8669C9A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8553" y="5961888"/>
            <a:ext cx="1505254" cy="5669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</p:spTree>
    <p:extLst>
      <p:ext uri="{BB962C8B-B14F-4D97-AF65-F5344CB8AC3E}">
        <p14:creationId xmlns:p14="http://schemas.microsoft.com/office/powerpoint/2010/main" val="2796773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nt with 2 Photos and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56035B-8130-D844-B0F2-44CBE0D2869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9200" y="3429000"/>
            <a:ext cx="4074290" cy="3429000"/>
          </a:xfrm>
          <a:noFill/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1DBF6C-0676-5247-8404-7764B27D9124}"/>
              </a:ext>
            </a:extLst>
          </p:cNvPr>
          <p:cNvSpPr/>
          <p:nvPr userDrawn="1"/>
        </p:nvSpPr>
        <p:spPr>
          <a:xfrm>
            <a:off x="0" y="0"/>
            <a:ext cx="5029199" cy="6858000"/>
          </a:xfrm>
          <a:prstGeom prst="rect">
            <a:avLst/>
          </a:prstGeom>
          <a:solidFill>
            <a:srgbClr val="000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6CF9DAC-DCA3-AD4A-B1B3-5725742FC1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9200" y="0"/>
            <a:ext cx="4074289" cy="3429000"/>
          </a:xfrm>
          <a:noFill/>
          <a:ln>
            <a:noFill/>
          </a:ln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09198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25C079B-5F34-5149-9937-5E0A7D1910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360" y="609600"/>
            <a:ext cx="4206240" cy="89001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None/>
              <a:defRPr b="1" i="0">
                <a:latin typeface="Acumin Pro" panose="020B0504020202020204" pitchFamily="34" charset="77"/>
              </a:defRPr>
            </a:lvl2pPr>
            <a:lvl3pPr>
              <a:buNone/>
              <a:defRPr b="1" i="0">
                <a:latin typeface="Acumin Pro" panose="020B0504020202020204" pitchFamily="34" charset="77"/>
              </a:defRPr>
            </a:lvl3pPr>
            <a:lvl4pPr>
              <a:buNone/>
              <a:defRPr b="1" i="0">
                <a:latin typeface="Acumin Pro" panose="020B0504020202020204" pitchFamily="34" charset="77"/>
              </a:defRPr>
            </a:lvl4pPr>
            <a:lvl5pPr>
              <a:buNone/>
              <a:defRPr b="1" i="0"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 dirty="0"/>
              <a:t>Click to add a brief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511911-ADCF-3F4A-9C7A-1469A5E074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4361" y="1523999"/>
            <a:ext cx="4206240" cy="4434840"/>
          </a:xfrm>
        </p:spPr>
        <p:txBody>
          <a:bodyPr lIns="0" tIns="0" rIns="0" bIns="0">
            <a:noAutofit/>
          </a:bodyPr>
          <a:lstStyle>
            <a:lvl1pPr marL="182880" indent="-182880">
              <a:lnSpc>
                <a:spcPct val="100000"/>
              </a:lnSpc>
              <a:spcBef>
                <a:spcPts val="600"/>
              </a:spcBef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first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19CB5B1-06C6-C34A-A15E-EAC1980457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86978" y="5961888"/>
            <a:ext cx="1505254" cy="566907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caption for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F9FDF9-A7D6-C34C-846C-9CD8F5BD7C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884" y="6258986"/>
            <a:ext cx="411636" cy="4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02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609600"/>
            <a:ext cx="8005630" cy="8883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24000"/>
            <a:ext cx="8005630" cy="4437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3C9D7-E9D0-FF4B-A8C0-A88200BA90FB}"/>
              </a:ext>
            </a:extLst>
          </p:cNvPr>
          <p:cNvSpPr txBox="1">
            <a:spLocks/>
          </p:cNvSpPr>
          <p:nvPr userDrawn="1"/>
        </p:nvSpPr>
        <p:spPr>
          <a:xfrm>
            <a:off x="8451764" y="6507636"/>
            <a:ext cx="220485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700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9D28ED-2D06-3A46-9727-8A9B2D7E7F63}"/>
              </a:ext>
            </a:extLst>
          </p:cNvPr>
          <p:cNvSpPr txBox="1">
            <a:spLocks/>
          </p:cNvSpPr>
          <p:nvPr userDrawn="1"/>
        </p:nvSpPr>
        <p:spPr>
          <a:xfrm>
            <a:off x="7708392" y="6507636"/>
            <a:ext cx="609914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2024-12-17</a:t>
            </a:r>
          </a:p>
          <a:p>
            <a:endParaRPr lang="en-US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C443B-3561-1049-9B12-4A4319900FB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48640" y="6249972"/>
            <a:ext cx="427787" cy="4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6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7" r:id="rId2"/>
    <p:sldLayoutId id="2147483692" r:id="rId3"/>
    <p:sldLayoutId id="2147483707" r:id="rId4"/>
    <p:sldLayoutId id="2147483686" r:id="rId5"/>
    <p:sldLayoutId id="2147483690" r:id="rId6"/>
    <p:sldLayoutId id="2147483667" r:id="rId7"/>
    <p:sldLayoutId id="2147483688" r:id="rId8"/>
    <p:sldLayoutId id="2147483674" r:id="rId9"/>
    <p:sldLayoutId id="2147483684" r:id="rId10"/>
    <p:sldLayoutId id="2147483678" r:id="rId11"/>
    <p:sldLayoutId id="2147483680" r:id="rId12"/>
    <p:sldLayoutId id="2147483682" r:id="rId13"/>
    <p:sldLayoutId id="2147483689" r:id="rId14"/>
    <p:sldLayoutId id="2147483710" r:id="rId15"/>
  </p:sldLayoutIdLst>
  <p:hf sldNum="0"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rgbClr val="000F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188" indent="-2222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0375" indent="-230188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−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8975" indent="-231775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701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F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A08365-AEEB-3D48-A287-0A6C23C5D3D6}"/>
              </a:ext>
            </a:extLst>
          </p:cNvPr>
          <p:cNvSpPr txBox="1">
            <a:spLocks/>
          </p:cNvSpPr>
          <p:nvPr userDrawn="1"/>
        </p:nvSpPr>
        <p:spPr>
          <a:xfrm>
            <a:off x="8449056" y="6510528"/>
            <a:ext cx="220485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700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198D408-451C-7649-B63F-9BB20EE7A64E}"/>
              </a:ext>
            </a:extLst>
          </p:cNvPr>
          <p:cNvSpPr txBox="1">
            <a:spLocks/>
          </p:cNvSpPr>
          <p:nvPr userDrawn="1"/>
        </p:nvSpPr>
        <p:spPr>
          <a:xfrm>
            <a:off x="7699600" y="6510528"/>
            <a:ext cx="609914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2024-12-17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9391D-1BCF-B249-A015-254233AE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09600"/>
            <a:ext cx="7991856" cy="890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2BBD0-F847-394A-96EA-C2F6C3D00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523999"/>
            <a:ext cx="7991856" cy="44348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9403ED-C217-2B40-95C1-2DFB471218D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59884" y="6258986"/>
            <a:ext cx="411636" cy="4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675" r:id="rId3"/>
    <p:sldLayoutId id="2147483694" r:id="rId4"/>
    <p:sldLayoutId id="2147483705" r:id="rId5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0663" algn="l" defTabSz="914400" rtl="0" eaLnBrk="1" latinLnBrk="0" hangingPunct="1">
        <a:lnSpc>
          <a:spcPct val="100000"/>
        </a:lnSpc>
        <a:spcBef>
          <a:spcPts val="600"/>
        </a:spcBef>
        <a:buClr>
          <a:schemeClr val="bg1"/>
        </a:buClr>
        <a:buFont typeface="Arial" panose="020B0604020202020204" pitchFamily="34" charset="0"/>
        <a:buChar char="•"/>
        <a:tabLst/>
        <a:defRPr sz="1800" b="0" i="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87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SzPct val="100000"/>
        <a:buFont typeface="System Font Regular"/>
        <a:buChar char="–"/>
        <a:tabLst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7575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bg1"/>
        </a:buClr>
        <a:buSzPct val="100000"/>
        <a:buFont typeface="System Font Regular"/>
        <a:buChar char="–"/>
        <a:tabLst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q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4360" y="609600"/>
            <a:ext cx="8005630" cy="8883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1524000"/>
            <a:ext cx="8005630" cy="44378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3C9D7-E9D0-FF4B-A8C0-A88200BA90FB}"/>
              </a:ext>
            </a:extLst>
          </p:cNvPr>
          <p:cNvSpPr txBox="1">
            <a:spLocks/>
          </p:cNvSpPr>
          <p:nvPr userDrawn="1"/>
        </p:nvSpPr>
        <p:spPr>
          <a:xfrm>
            <a:off x="8451764" y="6507636"/>
            <a:ext cx="220485" cy="27047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fld id="{F16E1515-8F3D-DE4D-94E5-8D9BEBCD7A49}" type="slidenum">
              <a:rPr lang="en-US" sz="700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9D28ED-2D06-3A46-9727-8A9B2D7E7F63}"/>
              </a:ext>
            </a:extLst>
          </p:cNvPr>
          <p:cNvSpPr txBox="1">
            <a:spLocks/>
          </p:cNvSpPr>
          <p:nvPr userDrawn="1"/>
        </p:nvSpPr>
        <p:spPr>
          <a:xfrm>
            <a:off x="7708392" y="6507636"/>
            <a:ext cx="609914" cy="19800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/>
              <a:t>2024-12-17</a:t>
            </a:r>
          </a:p>
          <a:p>
            <a:endParaRPr lang="en-US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C443B-3561-1049-9B12-4A4319900FB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48640" y="6249972"/>
            <a:ext cx="427787" cy="42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</p:sldLayoutIdLst>
  <p:hf sldNum="0"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rgbClr val="000F7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188" indent="-2222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0375" indent="-230188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−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8975" indent="-231775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701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−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emf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8.emf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jp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10" Type="http://schemas.openxmlformats.org/officeDocument/2006/relationships/image" Target="../media/image84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10" Type="http://schemas.openxmlformats.org/officeDocument/2006/relationships/image" Target="../media/image77.emf"/><Relationship Id="rId4" Type="http://schemas.openxmlformats.org/officeDocument/2006/relationships/image" Target="../media/image87.emf"/><Relationship Id="rId9" Type="http://schemas.openxmlformats.org/officeDocument/2006/relationships/image" Target="../media/image7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85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7.emf"/><Relationship Id="rId7" Type="http://schemas.openxmlformats.org/officeDocument/2006/relationships/image" Target="../media/image9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8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C654E81-7A68-B348-B260-56F1CEDF0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59" y="1715891"/>
            <a:ext cx="7955282" cy="1559401"/>
          </a:xfrm>
        </p:spPr>
        <p:txBody>
          <a:bodyPr>
            <a:normAutofit/>
          </a:bodyPr>
          <a:lstStyle/>
          <a:p>
            <a:r>
              <a:rPr lang="en-US" dirty="0"/>
              <a:t>Breakup reactions in R-matrix analyses</a:t>
            </a:r>
            <a:br>
              <a:rPr lang="en-US" dirty="0"/>
            </a:br>
            <a:endParaRPr lang="en-US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FF306519-5125-A044-A118-2D161048B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59" y="2589376"/>
            <a:ext cx="5507338" cy="1619224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Mark Paris</a:t>
            </a:r>
          </a:p>
          <a:p>
            <a:r>
              <a:rPr lang="en-US" dirty="0">
                <a:latin typeface="Times" pitchFamily="2" charset="0"/>
              </a:rPr>
              <a:t>Theoretical Division</a:t>
            </a:r>
          </a:p>
          <a:p>
            <a:r>
              <a:rPr lang="en-US" dirty="0">
                <a:latin typeface="Times" pitchFamily="2" charset="0"/>
              </a:rPr>
              <a:t>Nuclear &amp; Particle Physics, Astrophysics &amp; Cosmology (T-2)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C5CBE22-0D06-DE43-A0AD-BACD55E95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360" y="4396169"/>
            <a:ext cx="7538421" cy="767501"/>
          </a:xfrm>
        </p:spPr>
        <p:txBody>
          <a:bodyPr>
            <a:normAutofit/>
          </a:bodyPr>
          <a:lstStyle/>
          <a:p>
            <a:r>
              <a:rPr lang="en-US" dirty="0"/>
              <a:t>Bayesian Analysis of Nuclear Dynamics (BAND) Nuclear Data Workshop</a:t>
            </a:r>
          </a:p>
          <a:p>
            <a:r>
              <a:rPr lang="en-US" dirty="0"/>
              <a:t>Ohio University (Dublin, Ohio)</a:t>
            </a:r>
          </a:p>
          <a:p>
            <a:r>
              <a:rPr lang="en-US" dirty="0"/>
              <a:t>2024-12-17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533E404-BAC2-8344-8AE7-A8F48EC95D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LA-UR-24-33183</a:t>
            </a:r>
          </a:p>
        </p:txBody>
      </p:sp>
    </p:spTree>
    <p:extLst>
      <p:ext uri="{BB962C8B-B14F-4D97-AF65-F5344CB8AC3E}">
        <p14:creationId xmlns:p14="http://schemas.microsoft.com/office/powerpoint/2010/main" val="3538168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726E-BF2C-A138-AF9B-E7F2CC8F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9E8E-2A4A-5A79-F706-9C7956F2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R-matrix evaluation</a:t>
            </a:r>
            <a:br>
              <a:rPr lang="en-US" u="sng" dirty="0"/>
            </a:br>
            <a:r>
              <a:rPr lang="en-US" sz="2000" baseline="30000" dirty="0"/>
              <a:t>5</a:t>
            </a:r>
            <a:r>
              <a:rPr lang="en-US" sz="2000" dirty="0"/>
              <a:t>Li system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10E82-BFF0-98EF-4B3A-CA8FBEB20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0" t="15952" r="20728" b="41310"/>
          <a:stretch/>
        </p:blipFill>
        <p:spPr>
          <a:xfrm>
            <a:off x="1693256" y="1047476"/>
            <a:ext cx="5757487" cy="548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4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79E31-B9BE-FC45-A0AF-4F494535C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3CE7-F169-EB04-B134-17C5A404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5</a:t>
            </a:r>
            <a:r>
              <a:rPr lang="en-US" dirty="0"/>
              <a:t>Li system evaluation</a:t>
            </a:r>
            <a:br>
              <a:rPr lang="en-US" dirty="0"/>
            </a:br>
            <a:r>
              <a:rPr lang="en-US" sz="1400" baseline="30000" dirty="0"/>
              <a:t>3</a:t>
            </a:r>
            <a:r>
              <a:rPr lang="en-US" sz="1400" dirty="0"/>
              <a:t>He(</a:t>
            </a:r>
            <a:r>
              <a:rPr lang="en-US" sz="1400" dirty="0" err="1"/>
              <a:t>d,d</a:t>
            </a:r>
            <a:r>
              <a:rPr lang="en-US" sz="1400" dirty="0"/>
              <a:t>)</a:t>
            </a:r>
            <a:r>
              <a:rPr lang="en-US" sz="1400" baseline="30000" dirty="0"/>
              <a:t>3</a:t>
            </a:r>
            <a:r>
              <a:rPr lang="en-US" sz="1400" dirty="0"/>
              <a:t>He; 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He(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d,p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lang="en-US" sz="1400" baseline="30000" dirty="0"/>
              <a:t>4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He; 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He(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d,p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lang="en-US" sz="1400" baseline="30000" dirty="0"/>
              <a:t>4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He*; </a:t>
            </a:r>
            <a:r>
              <a:rPr lang="en-US" sz="1400" baseline="30000" dirty="0"/>
              <a:t>4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He(</a:t>
            </a:r>
            <a:r>
              <a:rPr lang="en-US" sz="1400" dirty="0"/>
              <a:t>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en-US" sz="1400" dirty="0"/>
              <a:t>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lang="en-US" sz="1400" baseline="30000" dirty="0"/>
              <a:t>4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</a:t>
            </a:r>
            <a:endParaRPr lang="en-US" dirty="0"/>
          </a:p>
        </p:txBody>
      </p:sp>
      <p:pic>
        <p:nvPicPr>
          <p:cNvPr id="3" name="plots.ps">
            <a:hlinkClick r:id="" action="ppaction://media"/>
            <a:extLst>
              <a:ext uri="{FF2B5EF4-FFF2-40B4-BE49-F238E27FC236}">
                <a16:creationId xmlns:a16="http://schemas.microsoft.com/office/drawing/2014/main" id="{F268FA85-45E9-2519-49FD-5EE0D81616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114" y="818606"/>
            <a:ext cx="7227739" cy="559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9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7490C7-7FDA-F0A5-6503-48F645297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15786"/>
            <a:ext cx="4762500" cy="229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935F7-EF7C-1957-0278-9A1E535C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212"/>
            <a:ext cx="8229600" cy="593209"/>
          </a:xfrm>
        </p:spPr>
        <p:txBody>
          <a:bodyPr/>
          <a:lstStyle/>
          <a:p>
            <a:r>
              <a:rPr lang="en-US" dirty="0"/>
              <a:t>Breakup reactions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F099C-C84C-1D45-70B1-6708BB521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706421"/>
                <a:ext cx="5388429" cy="519412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h𝑒𝑟𝑒</m:t>
                        </m:r>
                      </m:e>
                    </m:d>
                  </m:oMath>
                </a14:m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Quasi-2b amplitudes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F099C-C84C-1D45-70B1-6708BB521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706421"/>
                <a:ext cx="5388429" cy="5194128"/>
              </a:xfrm>
              <a:blipFill>
                <a:blip r:embed="rId3"/>
                <a:stretch>
                  <a:fillRect l="-2588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8D87390-A4D7-271E-15E5-838E2B267E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99" r="7955"/>
          <a:stretch/>
        </p:blipFill>
        <p:spPr>
          <a:xfrm>
            <a:off x="4929416" y="2279650"/>
            <a:ext cx="4114800" cy="4242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60091-79C1-261A-2169-40CC654C8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57" y="1077809"/>
            <a:ext cx="2320654" cy="41652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386E9D5-6159-93EC-413D-5327BDBF99F2}"/>
              </a:ext>
            </a:extLst>
          </p:cNvPr>
          <p:cNvGrpSpPr/>
          <p:nvPr/>
        </p:nvGrpSpPr>
        <p:grpSpPr>
          <a:xfrm>
            <a:off x="535757" y="2082621"/>
            <a:ext cx="2747375" cy="1293261"/>
            <a:chOff x="535757" y="2082621"/>
            <a:chExt cx="2747375" cy="12932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109D44-3077-0130-DF9E-FF0394221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757" y="2082621"/>
              <a:ext cx="2738666" cy="4126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77994-72E5-F297-90CA-B21D7FCC3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709" y="2571034"/>
              <a:ext cx="2503714" cy="4172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C369E9-BE1E-BFC6-21A1-D474FBECC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9418" y="3003844"/>
              <a:ext cx="2503714" cy="37203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058BD0-F961-4DBD-92B4-E6BD6465D0AE}"/>
              </a:ext>
            </a:extLst>
          </p:cNvPr>
          <p:cNvGrpSpPr/>
          <p:nvPr/>
        </p:nvGrpSpPr>
        <p:grpSpPr>
          <a:xfrm>
            <a:off x="457200" y="3670245"/>
            <a:ext cx="3836528" cy="1461697"/>
            <a:chOff x="457199" y="3932347"/>
            <a:chExt cx="3836528" cy="146169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B5765E-85DD-9A0F-0AAB-E02ADED34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199" y="3932347"/>
              <a:ext cx="3493897" cy="54904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81BC13-2E41-FE4E-1CBF-247EE3950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87665" y="4559756"/>
              <a:ext cx="3206062" cy="47809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B97A79-80EB-35DB-3A9B-08BA4BC1D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66109" y="5116221"/>
              <a:ext cx="2087879" cy="27782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86595BE-3DCD-34FB-A61E-081DCD36F10B}"/>
              </a:ext>
            </a:extLst>
          </p:cNvPr>
          <p:cNvGrpSpPr>
            <a:grpSpLocks noChangeAspect="1"/>
          </p:cNvGrpSpPr>
          <p:nvPr/>
        </p:nvGrpSpPr>
        <p:grpSpPr>
          <a:xfrm>
            <a:off x="418414" y="5605869"/>
            <a:ext cx="3796171" cy="589360"/>
            <a:chOff x="357817" y="5504516"/>
            <a:chExt cx="5562600" cy="8636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B11613A-58C3-A418-8D38-99C0250D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7817" y="5677412"/>
              <a:ext cx="990600" cy="508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216F8CE-C93D-1B15-DEDD-3909852A2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48417" y="5504516"/>
              <a:ext cx="4572000" cy="86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87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104BF-E24B-3399-7AE8-9BBBC1BED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D96B-AB31-EF87-7278-3DC961E5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212"/>
            <a:ext cx="8229600" cy="593209"/>
          </a:xfrm>
        </p:spPr>
        <p:txBody>
          <a:bodyPr/>
          <a:lstStyle/>
          <a:p>
            <a:r>
              <a:rPr lang="en-US" dirty="0"/>
              <a:t>Breakup reactions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D46466-3FBF-5619-C5DB-AF54B6994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17" y="707936"/>
            <a:ext cx="2214517" cy="608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ED3A3-E20A-6FD0-5C4B-84671854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9" r="7955"/>
          <a:stretch/>
        </p:blipFill>
        <p:spPr>
          <a:xfrm>
            <a:off x="4929416" y="2279650"/>
            <a:ext cx="4114800" cy="4242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5DE2F-DAA5-A258-0E68-E2FA0C8F8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15786"/>
            <a:ext cx="4762500" cy="229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F1FC5E-FE31-E4E4-C2FC-45543C1F0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81" y="1316506"/>
            <a:ext cx="3851681" cy="593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F6EADF-C7D1-83A1-1A6F-A1179D16C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81" y="2011862"/>
            <a:ext cx="3563076" cy="551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D253BD-AB19-A965-1E1A-29A2E676C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85" y="2552638"/>
            <a:ext cx="2651398" cy="63212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A73577F-CDBC-539E-805C-57F9DBC78009}"/>
              </a:ext>
            </a:extLst>
          </p:cNvPr>
          <p:cNvGrpSpPr/>
          <p:nvPr/>
        </p:nvGrpSpPr>
        <p:grpSpPr>
          <a:xfrm>
            <a:off x="255995" y="3429000"/>
            <a:ext cx="4202794" cy="1998630"/>
            <a:chOff x="255995" y="3429000"/>
            <a:chExt cx="4202794" cy="19986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C934C1-2A81-541D-F869-203599509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781" y="3429000"/>
              <a:ext cx="2740477" cy="9521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BF543ED-89CD-AB7D-4974-09CD4947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995" y="4448264"/>
              <a:ext cx="4114800" cy="97936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514196-85D3-F22F-FE00-D350167FAB2E}"/>
                </a:ext>
              </a:extLst>
            </p:cNvPr>
            <p:cNvSpPr/>
            <p:nvPr/>
          </p:nvSpPr>
          <p:spPr>
            <a:xfrm>
              <a:off x="2908663" y="4999797"/>
              <a:ext cx="1550126" cy="321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23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6E20-0C2A-61A6-81B2-5462A4F0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Breakup spectra</a:t>
            </a:r>
            <a:br>
              <a:rPr lang="en-US" dirty="0"/>
            </a:br>
            <a:r>
              <a:rPr lang="en-US" sz="1800" baseline="30000" dirty="0"/>
              <a:t>3</a:t>
            </a:r>
            <a:r>
              <a:rPr lang="en-US" sz="1800" dirty="0"/>
              <a:t>H(t,2n)</a:t>
            </a:r>
            <a:r>
              <a:rPr lang="en-US" sz="1800" baseline="30000" dirty="0"/>
              <a:t>4</a:t>
            </a:r>
            <a:r>
              <a:rPr lang="en-US" sz="1800" dirty="0"/>
              <a:t>He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45397-0BF1-7B45-912D-B9315B9440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79630"/>
                <a:ext cx="8229600" cy="21013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Preliminary results w/ SPECT code</a:t>
                </a:r>
              </a:p>
              <a:p>
                <a:pPr lvl="1"/>
                <a:r>
                  <a:rPr lang="en-US" dirty="0"/>
                  <a:t>model captures essential physics</a:t>
                </a:r>
              </a:p>
              <a:p>
                <a:r>
                  <a:rPr lang="en-US" dirty="0"/>
                  <a:t>hopefully useful for neutron, CP,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spectra</a:t>
                </a:r>
              </a:p>
              <a:p>
                <a:r>
                  <a:rPr lang="en-US" dirty="0"/>
                  <a:t>Full 3-body code under development</a:t>
                </a:r>
              </a:p>
              <a:p>
                <a:pPr lvl="1"/>
                <a:r>
                  <a:rPr lang="en-US" dirty="0"/>
                  <a:t>Fortran2023 compliant</a:t>
                </a:r>
              </a:p>
              <a:p>
                <a:pPr lvl="1"/>
                <a:r>
                  <a:rPr lang="en-US" dirty="0"/>
                  <a:t>Python interface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45397-0BF1-7B45-912D-B9315B944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79630"/>
                <a:ext cx="8229600" cy="2101362"/>
              </a:xfrm>
              <a:blipFill>
                <a:blip r:embed="rId2"/>
                <a:stretch>
                  <a:fillRect l="-1698" t="-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3FFF2F4-C78A-5891-61CA-52D00F51C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1" y="906096"/>
            <a:ext cx="4326703" cy="291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CA966-BB75-3BF8-98B6-A8E83910E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06096"/>
            <a:ext cx="4327249" cy="29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5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F4AC-A6BE-422B-6937-38C2A9276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EEED-0EF5-7C15-52A0-85A40EE3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30A833-C122-3A07-2A75-91067D6C9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68" y="985094"/>
            <a:ext cx="8336132" cy="530029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" pitchFamily="2" charset="0"/>
              </a:rPr>
              <a:t>Completing code modernization &amp; improvement</a:t>
            </a:r>
          </a:p>
          <a:p>
            <a:pPr lvl="1"/>
            <a:r>
              <a:rPr lang="en-US" dirty="0">
                <a:latin typeface="Times" pitchFamily="2" charset="0"/>
              </a:rPr>
              <a:t>Fortran2023; utilizing polymorphism (classes) for handling multiple compound systems</a:t>
            </a:r>
          </a:p>
          <a:p>
            <a:pPr lvl="1"/>
            <a:r>
              <a:rPr lang="en-US" dirty="0">
                <a:latin typeface="Times" pitchFamily="2" charset="0"/>
              </a:rPr>
              <a:t>Higher energies </a:t>
            </a:r>
            <a:r>
              <a:rPr lang="en-US" dirty="0">
                <a:latin typeface="Times" pitchFamily="2" charset="0"/>
                <a:sym typeface="Wingdings" pitchFamily="2" charset="2"/>
              </a:rPr>
              <a:t> break-up reactions</a:t>
            </a:r>
          </a:p>
          <a:p>
            <a:pPr lvl="2"/>
            <a:r>
              <a:rPr lang="en-US" dirty="0">
                <a:latin typeface="Times" pitchFamily="2" charset="0"/>
                <a:sym typeface="Wingdings" pitchFamily="2" charset="2"/>
              </a:rPr>
              <a:t>Currently post-processed by auxiliary codes</a:t>
            </a:r>
          </a:p>
          <a:p>
            <a:pPr lvl="2"/>
            <a:r>
              <a:rPr lang="en-US" dirty="0">
                <a:latin typeface="Times" pitchFamily="2" charset="0"/>
                <a:sym typeface="Wingdings" pitchFamily="2" charset="2"/>
              </a:rPr>
              <a:t>Immediate objective: </a:t>
            </a:r>
            <a:r>
              <a:rPr lang="en-US" i="1" dirty="0">
                <a:latin typeface="Times" pitchFamily="2" charset="0"/>
                <a:sym typeface="Wingdings" pitchFamily="2" charset="2"/>
              </a:rPr>
              <a:t>(</a:t>
            </a:r>
            <a:r>
              <a:rPr lang="en-US" i="1" dirty="0" err="1">
                <a:latin typeface="Times" pitchFamily="2" charset="0"/>
                <a:sym typeface="Wingdings" pitchFamily="2" charset="2"/>
              </a:rPr>
              <a:t>z,z'n</a:t>
            </a:r>
            <a:r>
              <a:rPr lang="en-US" i="1" dirty="0">
                <a:latin typeface="Times" pitchFamily="2" charset="0"/>
                <a:sym typeface="Wingdings" pitchFamily="2" charset="2"/>
              </a:rPr>
              <a:t>), (</a:t>
            </a:r>
            <a:r>
              <a:rPr lang="en-US" i="1" dirty="0" err="1">
                <a:latin typeface="Times" pitchFamily="2" charset="0"/>
                <a:sym typeface="Wingdings" pitchFamily="2" charset="2"/>
              </a:rPr>
              <a:t>z,z</a:t>
            </a:r>
            <a:r>
              <a:rPr lang="en-US" i="1" dirty="0">
                <a:latin typeface="Times" pitchFamily="2" charset="0"/>
                <a:sym typeface="Wingdings" pitchFamily="2" charset="2"/>
              </a:rPr>
              <a:t>'</a:t>
            </a:r>
            <a:r>
              <a:rPr lang="en-US" dirty="0">
                <a:latin typeface="Times" pitchFamily="2" charset="0"/>
                <a:sym typeface="Wingdings" pitchFamily="2" charset="2"/>
              </a:rPr>
              <a:t>𝛾</a:t>
            </a:r>
            <a:r>
              <a:rPr lang="en-US" i="1" dirty="0">
                <a:latin typeface="Times" pitchFamily="2" charset="0"/>
                <a:sym typeface="Wingdings" pitchFamily="2" charset="2"/>
              </a:rPr>
              <a:t>)</a:t>
            </a:r>
            <a:r>
              <a:rPr lang="en-US" dirty="0">
                <a:latin typeface="Times" pitchFamily="2" charset="0"/>
                <a:sym typeface="Wingdings" pitchFamily="2" charset="2"/>
              </a:rPr>
              <a:t>, etc.</a:t>
            </a:r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Uncertainty quantification</a:t>
            </a:r>
          </a:p>
          <a:p>
            <a:pPr lvl="1"/>
            <a:r>
              <a:rPr lang="en-US" dirty="0">
                <a:latin typeface="Times" pitchFamily="2" charset="0"/>
              </a:rPr>
              <a:t>Currently</a:t>
            </a:r>
          </a:p>
          <a:p>
            <a:pPr lvl="2"/>
            <a:r>
              <a:rPr lang="en-US" dirty="0">
                <a:latin typeface="Times" pitchFamily="2" charset="0"/>
              </a:rPr>
              <a:t> 𝝌</a:t>
            </a:r>
            <a:r>
              <a:rPr lang="en-US" baseline="30000" dirty="0">
                <a:latin typeface="Times" pitchFamily="2" charset="0"/>
              </a:rPr>
              <a:t>2</a:t>
            </a:r>
            <a:r>
              <a:rPr lang="en-US" dirty="0">
                <a:latin typeface="Times" pitchFamily="2" charset="0"/>
              </a:rPr>
              <a:t> minimization with per-experimental setup normalization</a:t>
            </a:r>
          </a:p>
          <a:p>
            <a:pPr lvl="2"/>
            <a:r>
              <a:rPr lang="en-US" dirty="0">
                <a:latin typeface="Times" pitchFamily="2" charset="0"/>
              </a:rPr>
              <a:t>Appears sufficient for 2⟼2 body scattering/reactions, single compound system</a:t>
            </a:r>
          </a:p>
          <a:p>
            <a:pPr lvl="1"/>
            <a:r>
              <a:rPr lang="en-US" dirty="0">
                <a:latin typeface="Times" pitchFamily="2" charset="0"/>
              </a:rPr>
              <a:t>New implementation</a:t>
            </a:r>
          </a:p>
          <a:p>
            <a:pPr lvl="2"/>
            <a:r>
              <a:rPr lang="en-US" dirty="0">
                <a:latin typeface="Times" pitchFamily="2" charset="0"/>
              </a:rPr>
              <a:t>Bayesian statistical methods</a:t>
            </a:r>
          </a:p>
          <a:p>
            <a:pPr lvl="3"/>
            <a:r>
              <a:rPr lang="en-US" dirty="0">
                <a:latin typeface="Times" pitchFamily="2" charset="0"/>
              </a:rPr>
              <a:t>Data covariances</a:t>
            </a:r>
          </a:p>
          <a:p>
            <a:pPr lvl="3"/>
            <a:r>
              <a:rPr lang="en-US" dirty="0">
                <a:latin typeface="Times" pitchFamily="2" charset="0"/>
              </a:rPr>
              <a:t>Several compound systems concurrently</a:t>
            </a:r>
          </a:p>
          <a:p>
            <a:r>
              <a:rPr lang="en-US" dirty="0">
                <a:latin typeface="Times" pitchFamily="2" charset="0"/>
              </a:rPr>
              <a:t>Ongoing/planned evaluation</a:t>
            </a:r>
          </a:p>
          <a:p>
            <a:pPr lvl="1"/>
            <a:r>
              <a:rPr lang="en-US" baseline="30000" dirty="0">
                <a:latin typeface="Times" pitchFamily="2" charset="0"/>
              </a:rPr>
              <a:t>10</a:t>
            </a:r>
            <a:r>
              <a:rPr lang="en-US" dirty="0">
                <a:latin typeface="Times" pitchFamily="2" charset="0"/>
              </a:rPr>
              <a:t>Be, </a:t>
            </a:r>
            <a:r>
              <a:rPr lang="en-US" baseline="30000" dirty="0">
                <a:latin typeface="Times" pitchFamily="2" charset="0"/>
              </a:rPr>
              <a:t>17</a:t>
            </a:r>
            <a:r>
              <a:rPr lang="en-US" dirty="0">
                <a:latin typeface="Times" pitchFamily="2" charset="0"/>
              </a:rPr>
              <a:t>O</a:t>
            </a:r>
          </a:p>
          <a:p>
            <a:pPr lvl="1"/>
            <a:r>
              <a:rPr lang="en-US" dirty="0">
                <a:latin typeface="Times" pitchFamily="2" charset="0"/>
              </a:rPr>
              <a:t>Neutrons on H, C, N, O</a:t>
            </a:r>
          </a:p>
          <a:p>
            <a:endParaRPr lang="en-US" dirty="0">
              <a:latin typeface="Times" pitchFamily="2" charset="0"/>
            </a:endParaRPr>
          </a:p>
          <a:p>
            <a:pPr marL="7938" indent="0" algn="ctr">
              <a:buNone/>
            </a:pPr>
            <a:r>
              <a:rPr lang="en-US" b="1" i="1" dirty="0">
                <a:latin typeface="Times" pitchFamily="2" charset="0"/>
              </a:rPr>
              <a:t>Thank you for your patience and attention.</a:t>
            </a: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30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1A4FB-F6CD-79F3-C311-C920CE73B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1BFF3F-BF20-71B3-1044-F1B14BEC3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26097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29CEA-3130-36BC-A23E-ECBFD0E5D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DDD5D23-CFB7-78DF-E49F-A450EF96C24D}"/>
              </a:ext>
            </a:extLst>
          </p:cNvPr>
          <p:cNvSpPr/>
          <p:nvPr/>
        </p:nvSpPr>
        <p:spPr>
          <a:xfrm>
            <a:off x="5969978" y="228600"/>
            <a:ext cx="3024554" cy="852878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599534-AD54-2551-B6B3-F8220130BA66}"/>
              </a:ext>
            </a:extLst>
          </p:cNvPr>
          <p:cNvSpPr/>
          <p:nvPr/>
        </p:nvSpPr>
        <p:spPr>
          <a:xfrm>
            <a:off x="5153063" y="4765143"/>
            <a:ext cx="3751604" cy="1011379"/>
          </a:xfrm>
          <a:prstGeom prst="roundRect">
            <a:avLst>
              <a:gd name="adj" fmla="val 0"/>
            </a:avLst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067E2-A431-5E46-BA1D-5905E685A7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4358" y="1042587"/>
            <a:ext cx="7994055" cy="5139727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Solve the multichannel, scattering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Times" pitchFamily="2" charset="0"/>
              </a:rPr>
              <a:t>Matching @</a:t>
            </a:r>
            <a:r>
              <a:rPr lang="en-US" dirty="0"/>
              <a:t> </a:t>
            </a:r>
            <a:r>
              <a:rPr lang="en-US" i="1" dirty="0" err="1">
                <a:latin typeface="Times" pitchFamily="2" charset="0"/>
              </a:rPr>
              <a:t>r</a:t>
            </a:r>
            <a:r>
              <a:rPr lang="en-US" i="1" baseline="-25000" dirty="0" err="1">
                <a:latin typeface="Times" pitchFamily="2" charset="0"/>
              </a:rPr>
              <a:t>c</a:t>
            </a:r>
            <a:r>
              <a:rPr lang="en-US" dirty="0"/>
              <a:t> = </a:t>
            </a:r>
            <a:r>
              <a:rPr lang="en-US" i="1" dirty="0">
                <a:latin typeface="Times" pitchFamily="2" charset="0"/>
              </a:rPr>
              <a:t>a</a:t>
            </a:r>
            <a:r>
              <a:rPr lang="en-US" i="1" baseline="-25000" dirty="0">
                <a:latin typeface="Times" pitchFamily="2" charset="0"/>
              </a:rPr>
              <a:t>c</a:t>
            </a:r>
            <a:r>
              <a:rPr lang="en-US" dirty="0">
                <a:latin typeface="Times" pitchFamily="2" charset="0"/>
              </a:rPr>
              <a:t>:</a:t>
            </a: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Definition of </a:t>
            </a:r>
            <a:r>
              <a:rPr lang="en-US" dirty="0">
                <a:solidFill>
                  <a:schemeClr val="accent4"/>
                </a:solidFill>
                <a:latin typeface="Times" pitchFamily="2" charset="0"/>
              </a:rPr>
              <a:t>R-matrix</a:t>
            </a:r>
            <a:r>
              <a:rPr lang="en-US" dirty="0">
                <a:latin typeface="Times" pitchFamily="2" charset="0"/>
              </a:rPr>
              <a:t> and </a:t>
            </a:r>
            <a:r>
              <a:rPr lang="en-US" dirty="0">
                <a:solidFill>
                  <a:schemeClr val="accent1"/>
                </a:solidFill>
                <a:latin typeface="Times" pitchFamily="2" charset="0"/>
              </a:rPr>
              <a:t>S-matrix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E1E8C-1BE0-EC9C-6E34-EC62C0519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360" y="302102"/>
            <a:ext cx="2755510" cy="892208"/>
          </a:xfrm>
        </p:spPr>
        <p:txBody>
          <a:bodyPr/>
          <a:lstStyle/>
          <a:p>
            <a:r>
              <a:rPr lang="en-US" dirty="0"/>
              <a:t>Theory</a:t>
            </a:r>
          </a:p>
          <a:p>
            <a:r>
              <a:rPr lang="en-US" sz="1800" dirty="0"/>
              <a:t>Bloch-Green formalism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640F92-2618-157E-F3C9-063CEADF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7" y="3552755"/>
            <a:ext cx="64516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0B971-29AD-4F7F-1486-053E0A978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89" y="4914654"/>
            <a:ext cx="3705624" cy="163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A1ADA-75E5-DC4A-6A5A-AF368B43C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857" y="4832092"/>
            <a:ext cx="3632200" cy="901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63DE-EA5B-107A-8915-186D59EBF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155" y="5885332"/>
            <a:ext cx="3563512" cy="5905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BE6289-8069-F8BC-D145-80B004975DF7}"/>
              </a:ext>
            </a:extLst>
          </p:cNvPr>
          <p:cNvSpPr/>
          <p:nvPr/>
        </p:nvSpPr>
        <p:spPr>
          <a:xfrm>
            <a:off x="555587" y="3512321"/>
            <a:ext cx="6580151" cy="880217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231C20-B7BB-BBD8-98A2-244C94B7B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87" y="1411377"/>
            <a:ext cx="3530600" cy="149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87C28E-5011-AC32-CD30-31891B0BA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9840" y="1411377"/>
            <a:ext cx="4559300" cy="152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A32BAC0-5A8F-36CD-B20F-9A5E5832A71E}"/>
              </a:ext>
            </a:extLst>
          </p:cNvPr>
          <p:cNvSpPr/>
          <p:nvPr/>
        </p:nvSpPr>
        <p:spPr>
          <a:xfrm>
            <a:off x="1076770" y="6148130"/>
            <a:ext cx="1862983" cy="402974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95B2C1B-B5EA-1203-0F64-7A7D85017D95}"/>
              </a:ext>
            </a:extLst>
          </p:cNvPr>
          <p:cNvCxnSpPr>
            <a:cxnSpLocks/>
          </p:cNvCxnSpPr>
          <p:nvPr/>
        </p:nvCxnSpPr>
        <p:spPr>
          <a:xfrm>
            <a:off x="4187439" y="4691641"/>
            <a:ext cx="1290415" cy="2230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8F695D7-D4D4-6AA0-4A3C-D0B2F79424A3}"/>
              </a:ext>
            </a:extLst>
          </p:cNvPr>
          <p:cNvSpPr txBox="1">
            <a:spLocks/>
          </p:cNvSpPr>
          <p:nvPr/>
        </p:nvSpPr>
        <p:spPr>
          <a:xfrm>
            <a:off x="5969977" y="299404"/>
            <a:ext cx="2934689" cy="7004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400" b="1" i="0" kern="1200">
                <a:solidFill>
                  <a:srgbClr val="000F7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60375" indent="-23018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600" b="1" i="0" kern="120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Arial" panose="020B0604020202020204" pitchFamily="34" charset="0"/>
              </a:defRPr>
            </a:lvl2pPr>
            <a:lvl3pPr marL="688975" indent="-23177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None/>
              <a:defRPr sz="1400" b="1" i="0" kern="120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Arial" panose="020B0604020202020204" pitchFamily="34" charset="0"/>
              </a:defRPr>
            </a:lvl3pPr>
            <a:lvl4pPr marL="914400" indent="-22701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i="0" kern="120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b="1" i="0" kern="120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Algebraic mnemonic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F7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Operators ~ Matrices</a:t>
            </a:r>
          </a:p>
        </p:txBody>
      </p:sp>
    </p:spTree>
    <p:extLst>
      <p:ext uri="{BB962C8B-B14F-4D97-AF65-F5344CB8AC3E}">
        <p14:creationId xmlns:p14="http://schemas.microsoft.com/office/powerpoint/2010/main" val="365135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348CFC-43E1-E04B-A863-71B07853DB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  <a:p>
            <a:r>
              <a:rPr lang="en-US" sz="1600" dirty="0"/>
              <a:t>Bloch-Green formalism: S-matrix unitarity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896C0B-96DF-E847-8AE3-50D18C4094B9}"/>
                  </a:ext>
                </a:extLst>
              </p:cNvPr>
              <p:cNvSpPr txBox="1"/>
              <p:nvPr/>
            </p:nvSpPr>
            <p:spPr>
              <a:xfrm>
                <a:off x="717550" y="4339636"/>
                <a:ext cx="7708900" cy="923330"/>
              </a:xfrm>
              <a:prstGeom prst="rect">
                <a:avLst/>
              </a:prstGeom>
              <a:noFill/>
              <a:ln>
                <a:solidFill>
                  <a:srgbClr val="33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66688" indent="-166688">
                  <a:buFont typeface="Arial"/>
                  <a:buChar char="•"/>
                </a:pPr>
                <a:r>
                  <a:rPr lang="en-US" dirty="0">
                    <a:latin typeface="Times" pitchFamily="2" charset="0"/>
                    <a:cs typeface="Arial" panose="020B0604020202020204" pitchFamily="34" charset="0"/>
                  </a:rPr>
                  <a:t>B real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</m:oMath>
                </a14:m>
                <a:r>
                  <a:rPr lang="en-US" dirty="0">
                    <a:latin typeface="Times" pitchFamily="2" charset="0"/>
                    <a:cs typeface="Arial" panose="020B0604020202020204" pitchFamily="34" charset="0"/>
                  </a:rPr>
                  <a:t> unitary</a:t>
                </a:r>
              </a:p>
              <a:p>
                <a:pPr marL="166688" indent="-166688">
                  <a:buFont typeface="Arial"/>
                  <a:buChar char="•"/>
                </a:pPr>
                <a:r>
                  <a:rPr lang="en-US" dirty="0">
                    <a:latin typeface="Times" pitchFamily="2" charset="0"/>
                    <a:cs typeface="Arial" panose="020B0604020202020204" pitchFamily="34" charset="0"/>
                  </a:rPr>
                  <a:t>Energy independent level </a:t>
                </a:r>
                <a:r>
                  <a:rPr lang="en-US" dirty="0" err="1">
                    <a:latin typeface="Times" pitchFamily="2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 err="1">
                    <a:latin typeface="Times" pitchFamily="2" charset="0"/>
                    <a:cs typeface="Arial" panose="020B0604020202020204" pitchFamily="34" charset="0"/>
                  </a:rPr>
                  <a:t>λ</a:t>
                </a:r>
                <a:r>
                  <a:rPr lang="en-US" dirty="0">
                    <a:latin typeface="Times" pitchFamily="2" charset="0"/>
                    <a:cs typeface="Arial" panose="020B0604020202020204" pitchFamily="34" charset="0"/>
                  </a:rPr>
                  <a:t> and reduced width </a:t>
                </a:r>
                <a:r>
                  <a:rPr lang="en-US" dirty="0" err="1">
                    <a:latin typeface="Times" pitchFamily="2" charset="0"/>
                    <a:cs typeface="Arial" panose="020B0604020202020204" pitchFamily="34" charset="0"/>
                  </a:rPr>
                  <a:t>γ</a:t>
                </a:r>
                <a:r>
                  <a:rPr lang="en-US" baseline="-25000" dirty="0" err="1">
                    <a:latin typeface="Times" pitchFamily="2" charset="0"/>
                    <a:cs typeface="Arial" panose="020B0604020202020204" pitchFamily="34" charset="0"/>
                  </a:rPr>
                  <a:t>cλ</a:t>
                </a:r>
                <a:r>
                  <a:rPr lang="en-US" dirty="0">
                    <a:latin typeface="Times" pitchFamily="2" charset="0"/>
                    <a:cs typeface="Arial" panose="020B0604020202020204" pitchFamily="34" charset="0"/>
                  </a:rPr>
                  <a:t> require B independent of E</a:t>
                </a:r>
              </a:p>
              <a:p>
                <a:pPr marL="166688" indent="-166688">
                  <a:buFont typeface="Arial"/>
                  <a:buChar char="•"/>
                </a:pPr>
                <a:r>
                  <a:rPr lang="en-US" dirty="0">
                    <a:latin typeface="Times" pitchFamily="2" charset="0"/>
                    <a:cs typeface="Arial" panose="020B0604020202020204" pitchFamily="34" charset="0"/>
                  </a:rPr>
                  <a:t>Unitarity is preserved for finite set {</a:t>
                </a:r>
                <a:r>
                  <a:rPr lang="en-US" dirty="0" err="1">
                    <a:latin typeface="Times" pitchFamily="2" charset="0"/>
                    <a:cs typeface="Arial" panose="020B0604020202020204" pitchFamily="34" charset="0"/>
                  </a:rPr>
                  <a:t>E</a:t>
                </a:r>
                <a:r>
                  <a:rPr lang="en-US" baseline="-25000" dirty="0" err="1">
                    <a:latin typeface="Times" pitchFamily="2" charset="0"/>
                    <a:cs typeface="Arial" panose="020B0604020202020204" pitchFamily="34" charset="0"/>
                  </a:rPr>
                  <a:t>λ</a:t>
                </a:r>
                <a:r>
                  <a:rPr lang="en-US" dirty="0">
                    <a:latin typeface="Times" pitchFamily="2" charset="0"/>
                    <a:cs typeface="Arial" panose="020B0604020202020204" pitchFamily="34" charset="0"/>
                  </a:rPr>
                  <a:t>, </a:t>
                </a:r>
                <a:r>
                  <a:rPr lang="en-US" dirty="0" err="1">
                    <a:latin typeface="Times" pitchFamily="2" charset="0"/>
                    <a:cs typeface="Arial" panose="020B0604020202020204" pitchFamily="34" charset="0"/>
                  </a:rPr>
                  <a:t>γ</a:t>
                </a:r>
                <a:r>
                  <a:rPr lang="en-US" baseline="-25000" dirty="0" err="1">
                    <a:latin typeface="Times" pitchFamily="2" charset="0"/>
                    <a:cs typeface="Arial" panose="020B0604020202020204" pitchFamily="34" charset="0"/>
                  </a:rPr>
                  <a:t>cλ</a:t>
                </a:r>
                <a:r>
                  <a:rPr lang="en-US" dirty="0">
                    <a:latin typeface="Times" pitchFamily="2" charset="0"/>
                    <a:cs typeface="Arial" panose="020B060402020202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896C0B-96DF-E847-8AE3-50D18C409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50" y="4339636"/>
                <a:ext cx="7708900" cy="923330"/>
              </a:xfrm>
              <a:prstGeom prst="rect">
                <a:avLst/>
              </a:prstGeom>
              <a:blipFill>
                <a:blip r:embed="rId2"/>
                <a:stretch>
                  <a:fillRect l="-493" t="-2703" b="-8108"/>
                </a:stretch>
              </a:blipFill>
              <a:ln>
                <a:solidFill>
                  <a:srgbClr val="33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26EE959-C152-5C4C-BB48-C0D1A4E2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" y="1054757"/>
            <a:ext cx="25527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FD325-DFEB-624F-A972-1245D51D3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" y="1946965"/>
            <a:ext cx="5549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9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2E7268-AE7C-4146-AAA9-4CE52F63A7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Unitarity implications</a:t>
            </a:r>
          </a:p>
        </p:txBody>
      </p:sp>
      <p:pic>
        <p:nvPicPr>
          <p:cNvPr id="5" name="Content Placeholder 4" descr="latex-image-1.pdf">
            <a:extLst>
              <a:ext uri="{FF2B5EF4-FFF2-40B4-BE49-F238E27FC236}">
                <a16:creationId xmlns:a16="http://schemas.microsoft.com/office/drawing/2014/main" id="{8BC7657D-10A5-C94D-A48D-0849C67046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51" b="-7493"/>
          <a:stretch/>
        </p:blipFill>
        <p:spPr>
          <a:xfrm>
            <a:off x="4833860" y="1481110"/>
            <a:ext cx="2637226" cy="594360"/>
          </a:xfrm>
          <a:prstGeom prst="rect">
            <a:avLst/>
          </a:prstGeom>
        </p:spPr>
      </p:pic>
      <p:pic>
        <p:nvPicPr>
          <p:cNvPr id="6" name="Picture 5" descr="latex-image-1.pdf">
            <a:extLst>
              <a:ext uri="{FF2B5EF4-FFF2-40B4-BE49-F238E27FC236}">
                <a16:creationId xmlns:a16="http://schemas.microsoft.com/office/drawing/2014/main" id="{9E23C9BE-63BD-5345-B9C4-0090F2B25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1313592"/>
            <a:ext cx="2298700" cy="850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FFE0D1-4F5C-054D-A076-1F20A45908AA}"/>
              </a:ext>
            </a:extLst>
          </p:cNvPr>
          <p:cNvSpPr/>
          <p:nvPr/>
        </p:nvSpPr>
        <p:spPr bwMode="auto">
          <a:xfrm>
            <a:off x="4711700" y="1389792"/>
            <a:ext cx="2819400" cy="685800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-65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985C4A-1190-6546-B96A-2D29BF945A16}"/>
              </a:ext>
            </a:extLst>
          </p:cNvPr>
          <p:cNvSpPr txBox="1">
            <a:spLocks/>
          </p:cNvSpPr>
          <p:nvPr/>
        </p:nvSpPr>
        <p:spPr bwMode="auto">
          <a:xfrm>
            <a:off x="419100" y="2590800"/>
            <a:ext cx="8343900" cy="3647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3038" indent="-1730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4080"/>
              </a:buClr>
              <a:buSzPct val="65000"/>
              <a:buFont typeface="Wingdings" charset="0"/>
              <a:buChar char="n"/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17525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0000"/>
              </a:buClr>
              <a:buFont typeface="Lucida Grande"/>
              <a:buChar char="→"/>
              <a:defRPr sz="16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854075" indent="-137160" algn="l" rtl="0" eaLnBrk="0" fontAlgn="base" hangingPunct="0">
              <a:spcBef>
                <a:spcPct val="20000"/>
              </a:spcBef>
              <a:spcAft>
                <a:spcPts val="0"/>
              </a:spcAft>
              <a:buSzPct val="100000"/>
              <a:buFont typeface="Arial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147763" indent="-123825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dirty="0">
                <a:latin typeface="Times" pitchFamily="2" charset="0"/>
              </a:rPr>
              <a:t>Implications of </a:t>
            </a:r>
            <a:r>
              <a:rPr lang="en-US" dirty="0" err="1">
                <a:solidFill>
                  <a:srgbClr val="FF0000"/>
                </a:solidFill>
                <a:latin typeface="Times" pitchFamily="2" charset="0"/>
              </a:rPr>
              <a:t>unitarity</a:t>
            </a:r>
            <a:r>
              <a:rPr lang="en-US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constraint on transition matrix</a:t>
            </a:r>
          </a:p>
          <a:p>
            <a:pPr marL="687387" lvl="1" indent="-342900">
              <a:buSzPct val="100000"/>
              <a:buFont typeface="+mj-lt"/>
              <a:buAutoNum type="arabicPeriod"/>
            </a:pPr>
            <a:r>
              <a:rPr lang="en-US" dirty="0">
                <a:latin typeface="Times" pitchFamily="2" charset="0"/>
              </a:rPr>
              <a:t>Doesn’t uniquely determine </a:t>
            </a:r>
            <a:r>
              <a:rPr lang="en-US" dirty="0" err="1">
                <a:latin typeface="Times" pitchFamily="2" charset="0"/>
              </a:rPr>
              <a:t>T</a:t>
            </a:r>
            <a:r>
              <a:rPr lang="en-US" baseline="-25000" dirty="0" err="1">
                <a:latin typeface="Times" pitchFamily="2" charset="0"/>
              </a:rPr>
              <a:t>ij</a:t>
            </a:r>
            <a:r>
              <a:rPr lang="en-US" dirty="0">
                <a:latin typeface="Times" pitchFamily="2" charset="0"/>
              </a:rPr>
              <a:t>; highly restrictive, however</a:t>
            </a:r>
          </a:p>
          <a:p>
            <a:pPr marL="681037" lvl="2" indent="0">
              <a:buNone/>
            </a:pPr>
            <a:r>
              <a:rPr lang="en-US" dirty="0">
                <a:latin typeface="Times" pitchFamily="2" charset="0"/>
              </a:rPr>
              <a:t>Elastic:                                                    (assuming T &amp; P invariance)</a:t>
            </a:r>
          </a:p>
          <a:p>
            <a:pPr marL="681037" lvl="2" indent="0">
              <a:buNone/>
            </a:pPr>
            <a:r>
              <a:rPr lang="en-US" dirty="0">
                <a:latin typeface="Times" pitchFamily="2" charset="0"/>
              </a:rPr>
              <a:t>Multichannel:</a:t>
            </a:r>
          </a:p>
          <a:p>
            <a:pPr marL="687387" lvl="1" indent="-342900">
              <a:buSzPct val="100000"/>
              <a:buFont typeface="+mj-lt"/>
              <a:buAutoNum type="arabicPeriod"/>
            </a:pPr>
            <a:r>
              <a:rPr lang="en-US" dirty="0" err="1">
                <a:latin typeface="Times" pitchFamily="2" charset="0"/>
              </a:rPr>
              <a:t>Unitarity</a:t>
            </a:r>
            <a:r>
              <a:rPr lang="en-US" dirty="0">
                <a:latin typeface="Times" pitchFamily="2" charset="0"/>
              </a:rPr>
              <a:t> violating transformations</a:t>
            </a:r>
          </a:p>
          <a:p>
            <a:pPr marL="841248" lvl="2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Times" pitchFamily="2" charset="0"/>
              </a:rPr>
              <a:t>Scaling single </a:t>
            </a:r>
            <a:r>
              <a:rPr lang="en-US" dirty="0" err="1">
                <a:latin typeface="Times" pitchFamily="2" charset="0"/>
              </a:rPr>
              <a:t>ampl</a:t>
            </a:r>
            <a:r>
              <a:rPr lang="en-US" dirty="0">
                <a:latin typeface="Times" pitchFamily="2" charset="0"/>
              </a:rPr>
              <a:t>: </a:t>
            </a:r>
          </a:p>
          <a:p>
            <a:pPr marL="841248" lvl="2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latin typeface="Times" pitchFamily="2" charset="0"/>
              </a:rPr>
              <a:t>Phase x-form:</a:t>
            </a:r>
          </a:p>
          <a:p>
            <a:pPr marL="877824" lvl="2" indent="-228600">
              <a:lnSpc>
                <a:spcPct val="110000"/>
              </a:lnSpc>
              <a:spcBef>
                <a:spcPts val="0"/>
              </a:spcBef>
              <a:buFont typeface="Wingdings" charset="2"/>
              <a:buChar char=""/>
            </a:pPr>
            <a:r>
              <a:rPr lang="en-US" dirty="0">
                <a:latin typeface="Times" pitchFamily="2" charset="0"/>
              </a:rPr>
              <a:t>consequence of linear ‘LHS’     quadratic ‘RHS’</a:t>
            </a:r>
          </a:p>
          <a:p>
            <a:pPr marL="687387" lvl="1" indent="-34290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en-US" dirty="0">
                <a:latin typeface="Times" pitchFamily="2" charset="0"/>
              </a:rPr>
              <a:t>Unitary </a:t>
            </a:r>
            <a:r>
              <a:rPr lang="en-US" dirty="0" err="1">
                <a:latin typeface="Times" pitchFamily="2" charset="0"/>
              </a:rPr>
              <a:t>parametrizations</a:t>
            </a:r>
            <a:r>
              <a:rPr lang="en-US" dirty="0">
                <a:latin typeface="Times" pitchFamily="2" charset="0"/>
              </a:rPr>
              <a:t> of data provide constraints that experiment may violate</a:t>
            </a:r>
          </a:p>
          <a:p>
            <a:pPr marL="868680" lvl="2" indent="-228600">
              <a:lnSpc>
                <a:spcPct val="110000"/>
              </a:lnSpc>
              <a:spcBef>
                <a:spcPts val="200"/>
              </a:spcBef>
              <a:buFont typeface="Wingdings" charset="2"/>
              <a:buChar char=""/>
            </a:pPr>
            <a:r>
              <a:rPr lang="en-US" i="1" dirty="0">
                <a:latin typeface="Times" pitchFamily="2" charset="0"/>
              </a:rPr>
              <a:t>normalization</a:t>
            </a:r>
            <a:r>
              <a:rPr lang="en-US" dirty="0">
                <a:latin typeface="Times" pitchFamily="2" charset="0"/>
              </a:rPr>
              <a:t>, in particular</a:t>
            </a:r>
          </a:p>
          <a:p>
            <a:pPr marL="868680" lvl="2" indent="-228600">
              <a:lnSpc>
                <a:spcPct val="110000"/>
              </a:lnSpc>
              <a:spcBef>
                <a:spcPts val="200"/>
              </a:spcBef>
              <a:buFont typeface="Wingdings" charset="2"/>
              <a:buChar char=""/>
            </a:pPr>
            <a:r>
              <a:rPr lang="en-US" baseline="30000" dirty="0">
                <a:latin typeface="Times" pitchFamily="2" charset="0"/>
              </a:rPr>
              <a:t>17</a:t>
            </a:r>
            <a:r>
              <a:rPr lang="en-US" dirty="0">
                <a:latin typeface="Times" pitchFamily="2" charset="0"/>
              </a:rPr>
              <a:t>O: Bair &amp; Haas '73 vs. </a:t>
            </a:r>
            <a:r>
              <a:rPr lang="en-US" dirty="0" err="1">
                <a:latin typeface="Times" pitchFamily="2" charset="0"/>
              </a:rPr>
              <a:t>Harissopulos</a:t>
            </a:r>
            <a:r>
              <a:rPr lang="en-US" dirty="0">
                <a:latin typeface="Times" pitchFamily="2" charset="0"/>
              </a:rPr>
              <a:t> '05</a:t>
            </a:r>
          </a:p>
          <a:p>
            <a:pPr marL="1090613" lvl="3" indent="-157163">
              <a:lnSpc>
                <a:spcPct val="110000"/>
              </a:lnSpc>
              <a:spcBef>
                <a:spcPts val="200"/>
              </a:spcBef>
            </a:pPr>
            <a:r>
              <a:rPr lang="en-US" dirty="0">
                <a:latin typeface="Times" pitchFamily="2" charset="0"/>
              </a:rPr>
              <a:t>ENDF/B-VIII.0 release: </a:t>
            </a:r>
            <a:r>
              <a:rPr lang="en-US" i="1" dirty="0" err="1">
                <a:latin typeface="Times" pitchFamily="2" charset="0"/>
              </a:rPr>
              <a:t>Nucl</a:t>
            </a:r>
            <a:r>
              <a:rPr lang="en-US" i="1" dirty="0">
                <a:latin typeface="Times" pitchFamily="2" charset="0"/>
              </a:rPr>
              <a:t>. Data Sheets 148 (2018) 1–142</a:t>
            </a:r>
          </a:p>
          <a:p>
            <a:pPr marL="1090613" lvl="3" indent="-157163">
              <a:lnSpc>
                <a:spcPct val="110000"/>
              </a:lnSpc>
              <a:spcBef>
                <a:spcPts val="200"/>
              </a:spcBef>
            </a:pPr>
            <a:endParaRPr lang="en-US" dirty="0">
              <a:latin typeface="Times" pitchFamily="2" charset="0"/>
            </a:endParaRPr>
          </a:p>
        </p:txBody>
      </p: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521A7AB6-5329-8648-92AC-64274FF57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46" y="4130556"/>
            <a:ext cx="2362200" cy="203200"/>
          </a:xfrm>
          <a:prstGeom prst="rect">
            <a:avLst/>
          </a:prstGeom>
          <a:solidFill>
            <a:srgbClr val="FF0000">
              <a:alpha val="41000"/>
            </a:srgbClr>
          </a:solidFill>
        </p:spPr>
      </p:pic>
      <p:pic>
        <p:nvPicPr>
          <p:cNvPr id="11" name="Picture 10" descr="latex-image-1.pdf">
            <a:extLst>
              <a:ext uri="{FF2B5EF4-FFF2-40B4-BE49-F238E27FC236}">
                <a16:creationId xmlns:a16="http://schemas.microsoft.com/office/drawing/2014/main" id="{4A48359C-F5B6-C648-9FB6-09887CB85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32" y="4359156"/>
            <a:ext cx="2425700" cy="254000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2B48C999-2A14-B246-BF0E-E651EB418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81" y="4711460"/>
            <a:ext cx="165100" cy="114300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2225EF9B-9A55-AA4C-94CB-018DC8EF1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34000"/>
            <a:ext cx="2362200" cy="30480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A08D67A-7E1F-4C41-A492-300377AF4196}"/>
              </a:ext>
            </a:extLst>
          </p:cNvPr>
          <p:cNvSpPr/>
          <p:nvPr/>
        </p:nvSpPr>
        <p:spPr bwMode="auto">
          <a:xfrm>
            <a:off x="5257800" y="5257800"/>
            <a:ext cx="2514600" cy="457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Clr>
                <a:srgbClr val="004080"/>
              </a:buClr>
              <a:buSzPct val="65000"/>
              <a:buFont typeface="Wingdings" pitchFamily="-65" charset="2"/>
              <a:buChar char="§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</a:endParaRP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C7CA70B6-11A7-0843-8125-5E2484E3F8A1}"/>
              </a:ext>
            </a:extLst>
          </p:cNvPr>
          <p:cNvCxnSpPr/>
          <p:nvPr/>
        </p:nvCxnSpPr>
        <p:spPr bwMode="auto">
          <a:xfrm>
            <a:off x="3886200" y="5410200"/>
            <a:ext cx="1371600" cy="76200"/>
          </a:xfrm>
          <a:prstGeom prst="curvedConnector3">
            <a:avLst/>
          </a:prstGeom>
          <a:noFill/>
          <a:ln w="190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B7CAA5-D9DA-184E-9C32-1B9F2D767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6573" y="3244612"/>
            <a:ext cx="2451100" cy="24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952C9A-2C6A-D740-9B12-D50124C655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4927" y="3549822"/>
            <a:ext cx="1257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19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2FCA51-C297-5C47-AF7D-9EDFBE99C9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7EB3957-59C0-E944-9961-A4046CB714C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Times" pitchFamily="2" charset="0"/>
                  </a:rPr>
                  <a:t>Introduction &amp; Motivation</a:t>
                </a: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→2</m:t>
                    </m:r>
                  </m:oMath>
                </a14:m>
                <a:r>
                  <a:rPr lang="en-US" dirty="0">
                    <a:latin typeface="Times" pitchFamily="2" charset="0"/>
                  </a:rPr>
                  <a:t> / Formalism / Code / Results</a:t>
                </a:r>
              </a:p>
              <a:p>
                <a:r>
                  <a:rPr lang="en-US" dirty="0"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2→3</m:t>
                    </m:r>
                  </m:oMath>
                </a14:m>
                <a:r>
                  <a:rPr lang="en-US" b="0" dirty="0">
                    <a:latin typeface="Times" pitchFamily="2" charset="0"/>
                  </a:rPr>
                  <a:t> / Formalism / Code development / Results (preliminary)</a:t>
                </a:r>
                <a:endParaRPr lang="en-US" dirty="0">
                  <a:latin typeface="Times" pitchFamily="2" charset="0"/>
                </a:endParaRPr>
              </a:p>
              <a:p>
                <a:r>
                  <a:rPr lang="en-US" dirty="0">
                    <a:latin typeface="Times" pitchFamily="2" charset="0"/>
                  </a:rPr>
                  <a:t>Outlook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C7EB3957-59C0-E944-9961-A4046CB71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29" t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9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5CB45-AD95-0443-8AE2-06F2625CE5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  <a:p>
            <a:r>
              <a:rPr lang="en-US" sz="1800" dirty="0"/>
              <a:t>Unpolarized &amp; polarized scattering/reaction observables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208F1-75DC-FE42-9C6E-502B1F2948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Wolfenstein trace formalism</a:t>
            </a:r>
          </a:p>
          <a:p>
            <a:pPr lvl="1"/>
            <a:r>
              <a:rPr lang="en-US" dirty="0">
                <a:latin typeface="Times" pitchFamily="2" charset="0"/>
              </a:rPr>
              <a:t>Spin density matrix</a:t>
            </a: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r>
              <a:rPr lang="en-US" dirty="0">
                <a:latin typeface="Times" pitchFamily="2" charset="0"/>
              </a:rPr>
              <a:t>Unpolarized</a:t>
            </a: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r>
              <a:rPr lang="en-US" dirty="0">
                <a:latin typeface="Times" pitchFamily="2" charset="0"/>
              </a:rPr>
              <a:t>General polarization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3292B-4F11-8B42-AB0C-B30A3B38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048" y="1150085"/>
            <a:ext cx="1905000" cy="271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1CE4E7-2C7A-544F-9B2B-4DC069B464CE}"/>
              </a:ext>
            </a:extLst>
          </p:cNvPr>
          <p:cNvSpPr txBox="1"/>
          <p:nvPr/>
        </p:nvSpPr>
        <p:spPr>
          <a:xfrm>
            <a:off x="7035212" y="3866446"/>
            <a:ext cx="1609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latin typeface="Times" pitchFamily="2" charset="0"/>
              </a:rPr>
              <a:t>Lincoln </a:t>
            </a:r>
            <a:r>
              <a:rPr lang="en-US" sz="1400" i="1" dirty="0" err="1">
                <a:latin typeface="Times" pitchFamily="2" charset="0"/>
              </a:rPr>
              <a:t>Wolfenstein</a:t>
            </a:r>
            <a:endParaRPr lang="en-US" sz="1400" i="1" dirty="0">
              <a:latin typeface="Times" pitchFamily="2" charset="0"/>
            </a:endParaRPr>
          </a:p>
          <a:p>
            <a:pPr algn="ctr"/>
            <a:r>
              <a:rPr lang="en-US" sz="1400" i="1" dirty="0">
                <a:latin typeface="Times" pitchFamily="2" charset="0"/>
              </a:rPr>
              <a:t>1923-2015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9CCD4-A6A2-2A48-9C6A-525610D4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481" y="1211579"/>
            <a:ext cx="1447800" cy="495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F99439-FE46-FA4C-A647-820AE8B92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81" y="1954779"/>
            <a:ext cx="4991100" cy="1041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C24FFB-A6DE-384C-85D2-3B5AE2163A9F}"/>
              </a:ext>
            </a:extLst>
          </p:cNvPr>
          <p:cNvSpPr/>
          <p:nvPr/>
        </p:nvSpPr>
        <p:spPr>
          <a:xfrm>
            <a:off x="555587" y="1871529"/>
            <a:ext cx="5084637" cy="115368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A7FA0F-D738-404E-9A82-ECC71196E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12" y="5213600"/>
            <a:ext cx="5956300" cy="622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535756-851C-E246-9A86-28A9725DE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25" y="3511562"/>
            <a:ext cx="5905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20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1803BD-E27D-C74A-8241-54EDD316DE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R-matrix parametrization</a:t>
            </a:r>
          </a:p>
          <a:p>
            <a:r>
              <a:rPr lang="en-US" sz="1800" dirty="0"/>
              <a:t>Relativistic kinematics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A1E0E-7D38-D146-963D-DD93CA67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0" y="1194310"/>
            <a:ext cx="2984500" cy="482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A8CF7-0563-804E-A702-DF5436D4B4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4358" y="1855178"/>
            <a:ext cx="7994055" cy="4327136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Mandelstam s variable</a:t>
            </a:r>
          </a:p>
          <a:p>
            <a:pPr lvl="1"/>
            <a:r>
              <a:rPr lang="en-US" dirty="0">
                <a:latin typeface="Times" pitchFamily="2" charset="0"/>
              </a:rPr>
              <a:t>Lorentz invariant</a:t>
            </a:r>
          </a:p>
          <a:p>
            <a:pPr lvl="1"/>
            <a:r>
              <a:rPr lang="en-US" dirty="0">
                <a:latin typeface="Times" pitchFamily="2" charset="0"/>
              </a:rPr>
              <a:t>Channel invariant</a:t>
            </a: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endParaRPr lang="en-US" dirty="0">
              <a:latin typeface="Times" pitchFamily="2" charset="0"/>
            </a:endParaRPr>
          </a:p>
          <a:p>
            <a:pPr lvl="1"/>
            <a:r>
              <a:rPr lang="en-US" dirty="0">
                <a:latin typeface="Times" pitchFamily="2" charset="0"/>
              </a:rPr>
              <a:t>Relativistic parametrization form (reference channel </a:t>
            </a:r>
            <a:r>
              <a:rPr lang="en-US" i="1" dirty="0">
                <a:latin typeface="Times" pitchFamily="2" charset="0"/>
              </a:rPr>
              <a:t>c</a:t>
            </a:r>
            <a:r>
              <a:rPr lang="en-US" i="1" baseline="-25000" dirty="0">
                <a:latin typeface="Times" pitchFamily="2" charset="0"/>
              </a:rPr>
              <a:t>0</a:t>
            </a:r>
            <a:r>
              <a:rPr lang="en-US" dirty="0">
                <a:latin typeface="Times" pitchFamily="2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17A97-42B5-F54A-99CA-07FB2D86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05" y="3478729"/>
            <a:ext cx="29845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68323-8452-5940-9CF8-AA06A1EBE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105" y="2998272"/>
            <a:ext cx="4559300" cy="25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F948A-206E-D244-95E6-2975451A8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255" y="4434569"/>
            <a:ext cx="13970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44090-5C10-D14B-B55C-0F9F7F896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405" y="3816683"/>
            <a:ext cx="15494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72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0E0C7-AEDA-734E-B0B6-92B4DC044D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Parameter uncertainty from 𝜒</a:t>
            </a:r>
            <a:r>
              <a:rPr lang="en-US" baseline="30000" dirty="0"/>
              <a:t>2</a:t>
            </a:r>
          </a:p>
          <a:p>
            <a:r>
              <a:rPr lang="en-US" baseline="30000" dirty="0"/>
              <a:t>The Old Way gives too-small uncertainty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D497F37-90B9-0847-9B88-DBAD92845BB4}"/>
              </a:ext>
            </a:extLst>
          </p:cNvPr>
          <p:cNvSpPr txBox="1">
            <a:spLocks/>
          </p:cNvSpPr>
          <p:nvPr/>
        </p:nvSpPr>
        <p:spPr>
          <a:xfrm>
            <a:off x="457200" y="1303823"/>
            <a:ext cx="8229600" cy="4328440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At a solution: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Variations at     :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Change in 𝜒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 when {p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} change, re-optimize 𝛿𝜒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w.r.t.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 {p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}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     : restriction of C to {p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}-subspace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NB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: the            hypersurface’s average distance shrinks with incr. N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C33322-1775-2140-8BBE-C157CE38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32" y="1222084"/>
            <a:ext cx="901700" cy="66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41DC27-F3A5-A947-99D0-798471B9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1234784"/>
            <a:ext cx="3314700" cy="64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95064C-F395-0347-83AF-7796433ED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64" y="2082833"/>
            <a:ext cx="182880" cy="3048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8890F1-56FB-2644-B07F-1DFCD387F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685" y="2072231"/>
            <a:ext cx="4686300" cy="55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F4F29E-B55F-1542-B6F1-212CCF083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0" y="3179147"/>
            <a:ext cx="4597400" cy="635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128557-88D7-894B-A71A-1AF60261D4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65" r="1521"/>
          <a:stretch/>
        </p:blipFill>
        <p:spPr>
          <a:xfrm>
            <a:off x="7555874" y="1222084"/>
            <a:ext cx="1482533" cy="10867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1EBA43-7174-1E44-801D-B247234EE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01" y="3921910"/>
            <a:ext cx="198556" cy="2443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460650-E107-C94A-9146-5FE23EA14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200" y="4340918"/>
            <a:ext cx="4165600" cy="495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1EB77E-0A5F-384A-AEDC-C53AFC1E9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8408" y="5052583"/>
            <a:ext cx="673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95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8187C2-41B1-594C-82CC-65904AFF0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Parameter variance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57026172-938E-734D-AC3B-E2AE20400A2B}"/>
              </a:ext>
            </a:extLst>
          </p:cNvPr>
          <p:cNvSpPr txBox="1">
            <a:spLocks/>
          </p:cNvSpPr>
          <p:nvPr/>
        </p:nvSpPr>
        <p:spPr>
          <a:xfrm>
            <a:off x="457200" y="1298562"/>
            <a:ext cx="8229600" cy="4328440"/>
          </a:xfrm>
          <a:prstGeom prst="rect">
            <a:avLst/>
          </a:prstGeom>
        </p:spPr>
        <p:txBody>
          <a:bodyPr/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14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38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indent="-174625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At a solution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Assuming a normal distribution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Change in chi-squared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NB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Times" pitchFamily="2" charset="0"/>
              </a:rPr>
              <a:t>: adding redundant params can lower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Times" pitchFamily="2" charset="0"/>
            </a:endParaRPr>
          </a:p>
        </p:txBody>
      </p:sp>
      <p:pic>
        <p:nvPicPr>
          <p:cNvPr id="35" name="Content Placeholder 7">
            <a:extLst>
              <a:ext uri="{FF2B5EF4-FFF2-40B4-BE49-F238E27FC236}">
                <a16:creationId xmlns:a16="http://schemas.microsoft.com/office/drawing/2014/main" id="{1F77A12A-5B17-EE4C-979E-3F43D1E4F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196" y="2489407"/>
            <a:ext cx="3218728" cy="24420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A894A2C-A029-C947-839B-6921136E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4" y="2446039"/>
            <a:ext cx="3860800" cy="482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9F91349-E967-054F-BB1E-E7986300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54" y="2986846"/>
            <a:ext cx="4787900" cy="482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B280DCC-1192-A245-A50C-ACCEEAC24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680" y="3583442"/>
            <a:ext cx="1638300" cy="254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F3C6A6-F830-8743-B412-28AA189F6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80" y="3964928"/>
            <a:ext cx="4445000" cy="469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B57281-1DDC-A047-9BF6-9776EED6E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340" y="4477660"/>
            <a:ext cx="3670300" cy="482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26BFF2-3590-6545-841B-0B3CAB138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914" y="5045711"/>
            <a:ext cx="762000" cy="254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BED221-9ADA-F247-AB9A-7A510D289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132" y="1194310"/>
            <a:ext cx="901700" cy="660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5808B6A-654A-5D42-8F51-A96AEB811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9350" y="1207010"/>
            <a:ext cx="3314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84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59A386-3AA1-4546-886A-DAAB29F2D5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Uncertainties from chi-squared minimization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5AE770-26AB-5448-A55B-AF5EBFD84DC3}"/>
              </a:ext>
            </a:extLst>
          </p:cNvPr>
          <p:cNvGrpSpPr>
            <a:grpSpLocks noChangeAspect="1"/>
          </p:cNvGrpSpPr>
          <p:nvPr/>
        </p:nvGrpSpPr>
        <p:grpSpPr>
          <a:xfrm>
            <a:off x="443470" y="1707744"/>
            <a:ext cx="8503920" cy="1103038"/>
            <a:chOff x="119839" y="914188"/>
            <a:chExt cx="9007813" cy="11684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92989A-8683-3343-A5E0-2FCCD2BA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839" y="1181346"/>
              <a:ext cx="5016500" cy="622300"/>
            </a:xfrm>
            <a:prstGeom prst="rect">
              <a:avLst/>
            </a:prstGeom>
          </p:spPr>
        </p:pic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97A4BB2A-F71A-2F48-AA21-81CD5DD6ED9A}"/>
                </a:ext>
              </a:extLst>
            </p:cNvPr>
            <p:cNvSpPr/>
            <p:nvPr/>
          </p:nvSpPr>
          <p:spPr>
            <a:xfrm>
              <a:off x="5179323" y="920620"/>
              <a:ext cx="184245" cy="1130300"/>
            </a:xfrm>
            <a:prstGeom prst="leftBrace">
              <a:avLst/>
            </a:prstGeom>
            <a:noFill/>
            <a:ln w="15875" cap="flat" cmpd="sng" algn="ctr">
              <a:solidFill>
                <a:srgbClr val="130D1F">
                  <a:alpha val="71000"/>
                </a:srgbClr>
              </a:solidFill>
              <a:prstDash val="solid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8838CB4-B32D-6A48-90C0-B425745B5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6552" y="914188"/>
              <a:ext cx="3721100" cy="11684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CD2F62D-AC2B-7443-B795-74CFCF5737FD}"/>
              </a:ext>
            </a:extLst>
          </p:cNvPr>
          <p:cNvSpPr txBox="1">
            <a:spLocks noChangeAspect="1"/>
          </p:cNvSpPr>
          <p:nvPr/>
        </p:nvSpPr>
        <p:spPr>
          <a:xfrm>
            <a:off x="102276" y="3112156"/>
            <a:ext cx="371885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u="sng" dirty="0">
                <a:solidFill>
                  <a:srgbClr val="3C3C3B"/>
                </a:solidFill>
                <a:latin typeface="Arial"/>
                <a:cs typeface="Arial"/>
              </a:rPr>
              <a:t>Uncertainty determination comparison: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5ACD8C9-D6D6-5948-A84A-ABB00072D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62" y="3478776"/>
            <a:ext cx="4766616" cy="20405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7EFA293-B9AA-E646-AB95-02F7C5759692}"/>
              </a:ext>
            </a:extLst>
          </p:cNvPr>
          <p:cNvGrpSpPr/>
          <p:nvPr/>
        </p:nvGrpSpPr>
        <p:grpSpPr>
          <a:xfrm>
            <a:off x="317533" y="3919723"/>
            <a:ext cx="5346119" cy="427977"/>
            <a:chOff x="322625" y="3160504"/>
            <a:chExt cx="5346119" cy="42797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582412D-2964-554C-8964-B6883BE98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625" y="3188542"/>
              <a:ext cx="5346119" cy="399939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F70C4F0-6C09-7445-9F91-40EE260E4C3D}"/>
                </a:ext>
              </a:extLst>
            </p:cNvPr>
            <p:cNvSpPr/>
            <p:nvPr/>
          </p:nvSpPr>
          <p:spPr>
            <a:xfrm>
              <a:off x="2392149" y="3160504"/>
              <a:ext cx="184194" cy="184940"/>
            </a:xfrm>
            <a:prstGeom prst="ellipse">
              <a:avLst/>
            </a:prstGeom>
            <a:solidFill>
              <a:srgbClr val="2682CF">
                <a:alpha val="16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348CA6-9F98-8040-B39C-2E153D27E882}"/>
              </a:ext>
            </a:extLst>
          </p:cNvPr>
          <p:cNvGrpSpPr/>
          <p:nvPr/>
        </p:nvGrpSpPr>
        <p:grpSpPr>
          <a:xfrm>
            <a:off x="100981" y="3427789"/>
            <a:ext cx="1262051" cy="528366"/>
            <a:chOff x="252484" y="2902825"/>
            <a:chExt cx="1262051" cy="52836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40C4066-609F-5F48-BFE7-DC84720CFD51}"/>
                </a:ext>
              </a:extLst>
            </p:cNvPr>
            <p:cNvSpPr txBox="1"/>
            <p:nvPr/>
          </p:nvSpPr>
          <p:spPr>
            <a:xfrm>
              <a:off x="252484" y="3115037"/>
              <a:ext cx="216552" cy="191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Arial"/>
                </a:rPr>
                <a:t>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047FCF-B9A6-364A-8146-F059E1C05C22}"/>
                </a:ext>
              </a:extLst>
            </p:cNvPr>
            <p:cNvSpPr txBox="1"/>
            <p:nvPr/>
          </p:nvSpPr>
          <p:spPr>
            <a:xfrm>
              <a:off x="252484" y="2902825"/>
              <a:ext cx="216552" cy="191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Arial"/>
                </a:rPr>
                <a:t>1)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57EF0-00EA-4B41-A99A-E928A23FF870}"/>
                </a:ext>
              </a:extLst>
            </p:cNvPr>
            <p:cNvSpPr txBox="1"/>
            <p:nvPr/>
          </p:nvSpPr>
          <p:spPr>
            <a:xfrm>
              <a:off x="387257" y="2911259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Arial"/>
                </a:rPr>
                <a:t> previous</a:t>
              </a:r>
              <a:r>
                <a:rPr kumimoji="0" lang="en-US" sz="1167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Arial"/>
                </a:rPr>
                <a:t>:</a:t>
              </a: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483337-382E-D440-8A74-2DD486FE7600}"/>
                </a:ext>
              </a:extLst>
            </p:cNvPr>
            <p:cNvSpPr txBox="1"/>
            <p:nvPr/>
          </p:nvSpPr>
          <p:spPr>
            <a:xfrm>
              <a:off x="386428" y="3123414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Arial"/>
                </a:rPr>
                <a:t> improved: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152E4E0-5E38-C74D-AF5D-BB0EE4D6370F}"/>
                </a:ext>
              </a:extLst>
            </p:cNvPr>
            <p:cNvSpPr/>
            <p:nvPr/>
          </p:nvSpPr>
          <p:spPr>
            <a:xfrm>
              <a:off x="1297983" y="2960323"/>
              <a:ext cx="216552" cy="222034"/>
            </a:xfrm>
            <a:prstGeom prst="ellipse">
              <a:avLst/>
            </a:prstGeom>
            <a:solidFill>
              <a:srgbClr val="2682CF">
                <a:alpha val="16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76CE0D-CA95-D54E-80A9-8B79E211228E}"/>
              </a:ext>
            </a:extLst>
          </p:cNvPr>
          <p:cNvGrpSpPr/>
          <p:nvPr/>
        </p:nvGrpSpPr>
        <p:grpSpPr>
          <a:xfrm>
            <a:off x="2841190" y="4454410"/>
            <a:ext cx="3080388" cy="559673"/>
            <a:chOff x="2713087" y="4395910"/>
            <a:chExt cx="3080388" cy="55967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494988-AF11-7F4D-BC30-5C6B38FD277E}"/>
                </a:ext>
              </a:extLst>
            </p:cNvPr>
            <p:cNvSpPr txBox="1"/>
            <p:nvPr/>
          </p:nvSpPr>
          <p:spPr>
            <a:xfrm>
              <a:off x="2713087" y="4502412"/>
              <a:ext cx="979940" cy="237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Times" pitchFamily="2" charset="0"/>
                </a:rPr>
                <a:t>Better scaling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uLnTx/>
                  <a:uFillTx/>
                  <a:latin typeface="Arial"/>
                </a:rPr>
                <a:t>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F4CB90F-ADB5-964C-BF8C-448086CABCD3}"/>
                </a:ext>
              </a:extLst>
            </p:cNvPr>
            <p:cNvSpPr/>
            <p:nvPr/>
          </p:nvSpPr>
          <p:spPr>
            <a:xfrm>
              <a:off x="2713087" y="4395910"/>
              <a:ext cx="3080388" cy="559673"/>
            </a:xfrm>
            <a:prstGeom prst="rect">
              <a:avLst/>
            </a:prstGeom>
            <a:solidFill>
              <a:srgbClr val="2682CF">
                <a:alpha val="16000"/>
              </a:srgbClr>
            </a:solidFill>
            <a:ln w="9525" cap="flat" cmpd="sng" algn="ctr">
              <a:solidFill>
                <a:srgbClr val="130D1F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2B0A843-A3C8-3F4B-B307-9E34F469C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8075" y="4586759"/>
              <a:ext cx="1052900" cy="187726"/>
            </a:xfrm>
            <a:prstGeom prst="rect">
              <a:avLst/>
            </a:prstGeom>
          </p:spPr>
        </p:pic>
      </p:grpSp>
      <p:pic>
        <p:nvPicPr>
          <p:cNvPr id="43" name="Content Placeholder 7">
            <a:extLst>
              <a:ext uri="{FF2B5EF4-FFF2-40B4-BE49-F238E27FC236}">
                <a16:creationId xmlns:a16="http://schemas.microsoft.com/office/drawing/2014/main" id="{F560A9F7-DC35-DC46-A59D-4BF2E1592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3424" y="3078411"/>
            <a:ext cx="3080388" cy="23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18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FED8A1-63B6-5847-996F-143A6F23D3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Observable error propagation</a:t>
            </a:r>
          </a:p>
          <a:p>
            <a:r>
              <a:rPr lang="en-US" sz="1800" dirty="0"/>
              <a:t>Covariance matrix</a:t>
            </a:r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A4D3CE8A-E6FA-324E-8663-6BBE5F7AB4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270145"/>
              </p:ext>
            </p:extLst>
          </p:nvPr>
        </p:nvGraphicFramePr>
        <p:xfrm>
          <a:off x="2152693" y="3354743"/>
          <a:ext cx="4509059" cy="1072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0" imgH="1028700" progId="Equation.3">
                  <p:embed/>
                </p:oleObj>
              </mc:Choice>
              <mc:Fallback>
                <p:oleObj name="Equation" r:id="rId2" imgW="4572000" imgH="1028700" progId="Equation.3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93" y="3354743"/>
                        <a:ext cx="4509059" cy="107255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2B9CAC-244C-2D41-9259-36335EDFEB1B}"/>
              </a:ext>
            </a:extLst>
          </p:cNvPr>
          <p:cNvSpPr txBox="1"/>
          <p:nvPr/>
        </p:nvSpPr>
        <p:spPr>
          <a:xfrm>
            <a:off x="594359" y="1157169"/>
            <a:ext cx="7891615" cy="5539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/>
                <a:cs typeface="Arial"/>
              </a:rPr>
              <a:t>The parameter covariance matrix is                 , and so first-order error propagation gives for the cross-section covariances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05405C9-B9C2-374E-8E1E-187888A814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657853"/>
              </p:ext>
            </p:extLst>
          </p:nvPr>
        </p:nvGraphicFramePr>
        <p:xfrm>
          <a:off x="3749040" y="1167006"/>
          <a:ext cx="822960" cy="318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800" imgH="355600" progId="Equation.3">
                  <p:embed/>
                </p:oleObj>
              </mc:Choice>
              <mc:Fallback>
                <p:oleObj name="Equation" r:id="rId4" imgW="939800" imgH="355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9040" y="1167006"/>
                        <a:ext cx="822960" cy="318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B1FBC1D-C15E-0D4B-909B-DAE111559AC0}"/>
              </a:ext>
            </a:extLst>
          </p:cNvPr>
          <p:cNvSpPr txBox="1"/>
          <p:nvPr/>
        </p:nvSpPr>
        <p:spPr>
          <a:xfrm>
            <a:off x="1589518" y="5211327"/>
            <a:ext cx="2174716" cy="323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observable uncertainties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3B016-B9E5-CC46-89D4-9F114AE8FDAC}"/>
              </a:ext>
            </a:extLst>
          </p:cNvPr>
          <p:cNvSpPr txBox="1"/>
          <p:nvPr/>
        </p:nvSpPr>
        <p:spPr>
          <a:xfrm>
            <a:off x="5366462" y="5620456"/>
            <a:ext cx="2369582" cy="40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correlation coefficient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68A79BA-0E99-B64E-B085-9E3D0CB01CA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764234" y="4427300"/>
            <a:ext cx="446181" cy="945610"/>
          </a:xfrm>
          <a:prstGeom prst="curvedConnector2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3DC1AEA-8CE1-7348-AD37-59C86705F903}"/>
              </a:ext>
            </a:extLst>
          </p:cNvPr>
          <p:cNvCxnSpPr>
            <a:stCxn id="8" idx="1"/>
          </p:cNvCxnSpPr>
          <p:nvPr/>
        </p:nvCxnSpPr>
        <p:spPr>
          <a:xfrm rot="10800000" flipH="1">
            <a:off x="5366462" y="4427299"/>
            <a:ext cx="155287" cy="1395323"/>
          </a:xfrm>
          <a:prstGeom prst="curvedConnector4">
            <a:avLst>
              <a:gd name="adj1" fmla="val -174222"/>
              <a:gd name="adj2" fmla="val 57244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79D12B2-D3A7-624F-8E5B-4519CAE53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15949"/>
              </p:ext>
            </p:extLst>
          </p:nvPr>
        </p:nvGraphicFramePr>
        <p:xfrm>
          <a:off x="5571808" y="1653318"/>
          <a:ext cx="2129278" cy="1350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9000" imgH="1295400" progId="Equation.3">
                  <p:embed/>
                </p:oleObj>
              </mc:Choice>
              <mc:Fallback>
                <p:oleObj name="Equation" r:id="rId6" imgW="2159000" imgH="1295400" progId="Equation.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71808" y="1653318"/>
                        <a:ext cx="2129278" cy="13506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CE25765-F8B3-E546-8CD1-A47643BF80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464990"/>
              </p:ext>
            </p:extLst>
          </p:nvPr>
        </p:nvGraphicFramePr>
        <p:xfrm>
          <a:off x="1137686" y="2087957"/>
          <a:ext cx="4358757" cy="74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419600" imgH="711200" progId="Equation.3">
                  <p:embed/>
                </p:oleObj>
              </mc:Choice>
              <mc:Fallback>
                <p:oleObj name="Equation" r:id="rId8" imgW="4419600" imgH="7112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37686" y="2087957"/>
                        <a:ext cx="4358757" cy="741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9663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system covariance data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46" y="1005415"/>
            <a:ext cx="2503023" cy="20721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59431" y="3109637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Covariance matrix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3699938"/>
            <a:ext cx="2019300" cy="914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5294894"/>
            <a:ext cx="12573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4896862"/>
            <a:ext cx="19558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B80C25-6DDF-774D-A342-0B145BFA9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985094"/>
            <a:ext cx="3240749" cy="2432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9D455F-5FC2-C148-AA72-7F4C186D6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748" y="1014637"/>
            <a:ext cx="3240749" cy="24323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E8BEF0-2868-844D-8E5B-6CD2728A3F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98178"/>
            <a:ext cx="3240750" cy="24323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0147D2-57EC-9044-9F00-F8CCA82F56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747" y="3446954"/>
            <a:ext cx="3240749" cy="243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AD41C9-BA88-1A4F-A1F2-4148493E43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359" y="128460"/>
            <a:ext cx="7994055" cy="739827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sz="1600" i="1" dirty="0"/>
              <a:t>Collaboration</a:t>
            </a:r>
            <a:endParaRPr lang="en-US" i="1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184AC1-EA3A-C646-B226-CD1CDA74E10E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594359" y="943632"/>
                <a:ext cx="8179251" cy="52742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>
                    <a:latin typeface="Times" pitchFamily="2" charset="0"/>
                  </a:rPr>
                  <a:t>Who</a:t>
                </a:r>
                <a:r>
                  <a:rPr lang="en-US" dirty="0">
                    <a:latin typeface="Times" pitchFamily="2" charset="0"/>
                  </a:rPr>
                  <a:t>: Light-element nuclear data evaluation "team" @ LANL/Theoretical Div.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   </a:t>
                </a:r>
                <a:r>
                  <a:rPr lang="en-US" b="1" dirty="0">
                    <a:latin typeface="Times" pitchFamily="2" charset="0"/>
                  </a:rPr>
                  <a:t>T-2</a:t>
                </a:r>
              </a:p>
              <a:p>
                <a:pPr lvl="1"/>
                <a:r>
                  <a:rPr lang="en-US" dirty="0">
                    <a:latin typeface="Times" pitchFamily="2" charset="0"/>
                  </a:rPr>
                  <a:t>Gerry Hale*, </a:t>
                </a:r>
                <a:r>
                  <a:rPr lang="en-US" u="sng" dirty="0">
                    <a:latin typeface="Times" pitchFamily="2" charset="0"/>
                  </a:rPr>
                  <a:t>Amy Lovell</a:t>
                </a:r>
                <a:r>
                  <a:rPr lang="en-US" dirty="0">
                    <a:latin typeface="Times" pitchFamily="2" charset="0"/>
                  </a:rPr>
                  <a:t>, </a:t>
                </a:r>
                <a:r>
                  <a:rPr lang="en-US" dirty="0" err="1">
                    <a:solidFill>
                      <a:schemeClr val="accent4"/>
                    </a:solidFill>
                    <a:latin typeface="Times" pitchFamily="2" charset="0"/>
                  </a:rPr>
                  <a:t>Hirokazu</a:t>
                </a:r>
                <a:r>
                  <a:rPr lang="en-US" dirty="0">
                    <a:solidFill>
                      <a:schemeClr val="accent4"/>
                    </a:solidFill>
                    <a:latin typeface="Times" pitchFamily="2" charset="0"/>
                  </a:rPr>
                  <a:t> Sasaki, Linda </a:t>
                </a:r>
                <a:r>
                  <a:rPr lang="en-US" dirty="0" err="1">
                    <a:solidFill>
                      <a:schemeClr val="accent4"/>
                    </a:solidFill>
                    <a:latin typeface="Times" pitchFamily="2" charset="0"/>
                  </a:rPr>
                  <a:t>Hlophe</a:t>
                </a:r>
                <a:r>
                  <a:rPr lang="en-US" dirty="0">
                    <a:solidFill>
                      <a:schemeClr val="accent4"/>
                    </a:solidFill>
                    <a:latin typeface="Times" pitchFamily="2" charset="0"/>
                  </a:rPr>
                  <a:t> </a:t>
                </a:r>
                <a:r>
                  <a:rPr lang="en-US" dirty="0">
                    <a:latin typeface="Times" pitchFamily="2" charset="0"/>
                  </a:rPr>
                  <a:t>&amp; MP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    </a:t>
                </a:r>
                <a:r>
                  <a:rPr lang="en-US" b="1" dirty="0">
                    <a:latin typeface="Times" pitchFamily="2" charset="0"/>
                  </a:rPr>
                  <a:t>LANL collaborators</a:t>
                </a:r>
              </a:p>
              <a:p>
                <a:pPr lvl="1"/>
                <a:r>
                  <a:rPr lang="en-US" i="1" dirty="0">
                    <a:latin typeface="Times" pitchFamily="2" charset="0"/>
                  </a:rPr>
                  <a:t>Theory &amp; Developers: </a:t>
                </a:r>
                <a:r>
                  <a:rPr lang="en-US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rPr>
                  <a:t>D. Dodder, K. Witte, A. </a:t>
                </a:r>
                <a:r>
                  <a:rPr lang="en-US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rPr>
                  <a:t>Sierk</a:t>
                </a:r>
                <a:r>
                  <a:rPr lang="en-US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" pitchFamily="2" charset="0"/>
                  </a:rPr>
                  <a:t>, </a:t>
                </a:r>
                <a:r>
                  <a:rPr lang="en-US" i="1" dirty="0">
                    <a:latin typeface="Times" pitchFamily="2" charset="0"/>
                  </a:rPr>
                  <a:t>R. MacFarlane</a:t>
                </a:r>
                <a:endParaRPr lang="en-US" dirty="0">
                  <a:latin typeface="Times" pitchFamily="2" charset="0"/>
                </a:endParaRPr>
              </a:p>
              <a:p>
                <a:pPr lvl="1"/>
                <a:r>
                  <a:rPr lang="en-US" i="1" dirty="0">
                    <a:latin typeface="Times" pitchFamily="2" charset="0"/>
                  </a:rPr>
                  <a:t>Experimentalists</a:t>
                </a:r>
                <a:r>
                  <a:rPr lang="en-US" dirty="0">
                    <a:latin typeface="Times" pitchFamily="2" charset="0"/>
                  </a:rPr>
                  <a:t>: K. Kelly, S. </a:t>
                </a:r>
                <a:r>
                  <a:rPr lang="en-US" dirty="0" err="1">
                    <a:latin typeface="Times" pitchFamily="2" charset="0"/>
                  </a:rPr>
                  <a:t>Kuvin</a:t>
                </a:r>
                <a:r>
                  <a:rPr lang="en-US" dirty="0">
                    <a:latin typeface="Times" pitchFamily="2" charset="0"/>
                  </a:rPr>
                  <a:t>, H.-L. Lee, Y. Kim, K. Meaney, Som </a:t>
                </a:r>
                <a:r>
                  <a:rPr lang="en-US" dirty="0" err="1">
                    <a:latin typeface="Times" pitchFamily="2" charset="0"/>
                  </a:rPr>
                  <a:t>Paneru</a:t>
                </a:r>
                <a:r>
                  <a:rPr lang="en-US" dirty="0">
                    <a:latin typeface="Times" pitchFamily="2" charset="0"/>
                  </a:rPr>
                  <a:t>, ...</a:t>
                </a:r>
              </a:p>
              <a:p>
                <a:pPr lvl="1"/>
                <a:r>
                  <a:rPr lang="en-US" i="1" dirty="0">
                    <a:latin typeface="Times" pitchFamily="2" charset="0"/>
                  </a:rPr>
                  <a:t>Applications</a:t>
                </a:r>
                <a:r>
                  <a:rPr lang="en-US" dirty="0">
                    <a:latin typeface="Times" pitchFamily="2" charset="0"/>
                  </a:rPr>
                  <a:t>: </a:t>
                </a:r>
                <a:r>
                  <a:rPr lang="en-US" u="sng" dirty="0">
                    <a:latin typeface="Times" pitchFamily="2" charset="0"/>
                  </a:rPr>
                  <a:t>N. Gibson</a:t>
                </a:r>
                <a:r>
                  <a:rPr lang="en-US" dirty="0">
                    <a:latin typeface="Times" pitchFamily="2" charset="0"/>
                  </a:rPr>
                  <a:t>, W. </a:t>
                </a:r>
                <a:r>
                  <a:rPr lang="en-US" dirty="0" err="1">
                    <a:latin typeface="Times" pitchFamily="2" charset="0"/>
                  </a:rPr>
                  <a:t>Haeck</a:t>
                </a:r>
                <a:r>
                  <a:rPr lang="en-US" dirty="0">
                    <a:latin typeface="Times" pitchFamily="2" charset="0"/>
                  </a:rPr>
                  <a:t>, </a:t>
                </a:r>
                <a:r>
                  <a:rPr lang="en-US" u="sng" dirty="0">
                    <a:latin typeface="Times" pitchFamily="2" charset="0"/>
                  </a:rPr>
                  <a:t>D. Neudecker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" pitchFamily="2" charset="0"/>
                  </a:rPr>
                  <a:t>    </a:t>
                </a:r>
                <a:r>
                  <a:rPr lang="en-US" b="1" dirty="0">
                    <a:latin typeface="Times" pitchFamily="2" charset="0"/>
                  </a:rPr>
                  <a:t>External collaborators</a:t>
                </a:r>
              </a:p>
              <a:p>
                <a:pPr lvl="1"/>
                <a:r>
                  <a:rPr lang="en-US" dirty="0">
                    <a:latin typeface="Times" pitchFamily="2" charset="0"/>
                  </a:rPr>
                  <a:t>D. Brown (BNL), C. </a:t>
                </a:r>
                <a:r>
                  <a:rPr lang="en-US" dirty="0" err="1">
                    <a:latin typeface="Times" pitchFamily="2" charset="0"/>
                  </a:rPr>
                  <a:t>Brune</a:t>
                </a:r>
                <a:r>
                  <a:rPr lang="en-US" dirty="0">
                    <a:latin typeface="Times" pitchFamily="2" charset="0"/>
                  </a:rPr>
                  <a:t> (OU), R. Capote (IAEA), J. DeBoer (ND), V. </a:t>
                </a:r>
                <a:r>
                  <a:rPr lang="en-US" dirty="0" err="1">
                    <a:latin typeface="Times" pitchFamily="2" charset="0"/>
                  </a:rPr>
                  <a:t>Dimitriou</a:t>
                </a:r>
                <a:r>
                  <a:rPr lang="en-US" dirty="0">
                    <a:latin typeface="Times" pitchFamily="2" charset="0"/>
                  </a:rPr>
                  <a:t> (IAEA),  M. </a:t>
                </a:r>
                <a:r>
                  <a:rPr lang="en-US" dirty="0" err="1">
                    <a:latin typeface="Times" pitchFamily="2" charset="0"/>
                  </a:rPr>
                  <a:t>Pigni</a:t>
                </a:r>
                <a:r>
                  <a:rPr lang="en-US" dirty="0">
                    <a:latin typeface="Times" pitchFamily="2" charset="0"/>
                  </a:rPr>
                  <a:t>(ORNL), </a:t>
                </a:r>
                <a:r>
                  <a:rPr lang="en-US" dirty="0" err="1">
                    <a:latin typeface="Times" pitchFamily="2" charset="0"/>
                  </a:rPr>
                  <a:t>I.Thompson</a:t>
                </a:r>
                <a:r>
                  <a:rPr lang="en-US" dirty="0">
                    <a:latin typeface="Times" pitchFamily="2" charset="0"/>
                  </a:rPr>
                  <a:t> (LLNL)</a:t>
                </a:r>
              </a:p>
              <a:p>
                <a:pPr marL="0" indent="0">
                  <a:buNone/>
                </a:pPr>
                <a:endParaRPr lang="en-US" u="sng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u="sng" dirty="0">
                    <a:latin typeface="Times" pitchFamily="2" charset="0"/>
                  </a:rPr>
                  <a:t>What</a:t>
                </a:r>
                <a:r>
                  <a:rPr lang="en-US" dirty="0">
                    <a:latin typeface="Times" pitchFamily="2" charset="0"/>
                  </a:rPr>
                  <a:t>: Light-element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≤20</m:t>
                    </m:r>
                  </m:oMath>
                </a14:m>
                <a:r>
                  <a:rPr lang="en-US" dirty="0">
                    <a:latin typeface="Times" pitchFamily="2" charset="0"/>
                  </a:rPr>
                  <a:t>) cross section evaluation for science and applications</a:t>
                </a:r>
                <a:endParaRPr lang="en-US" u="sng" dirty="0">
                  <a:latin typeface="Times" pitchFamily="2" charset="0"/>
                </a:endParaRPr>
              </a:p>
              <a:p>
                <a:pPr marL="0" indent="0">
                  <a:buNone/>
                </a:pPr>
                <a:r>
                  <a:rPr lang="en-US" u="sng" dirty="0">
                    <a:latin typeface="Times" pitchFamily="2" charset="0"/>
                  </a:rPr>
                  <a:t>When</a:t>
                </a:r>
                <a:r>
                  <a:rPr lang="en-US" dirty="0">
                    <a:latin typeface="Times" pitchFamily="2" charset="0"/>
                  </a:rPr>
                  <a:t>: 40’s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</m:oMath>
                </a14:m>
                <a:r>
                  <a:rPr lang="en-US" dirty="0">
                    <a:latin typeface="Times" pitchFamily="2" charset="0"/>
                    <a:sym typeface="Wingdings" pitchFamily="2" charset="2"/>
                  </a:rPr>
                  <a:t> current</a:t>
                </a:r>
              </a:p>
              <a:p>
                <a:pPr lvl="1"/>
                <a:r>
                  <a:rPr lang="en-US" dirty="0">
                    <a:latin typeface="Times" pitchFamily="2" charset="0"/>
                    <a:sym typeface="Wingdings" pitchFamily="2" charset="2"/>
                  </a:rPr>
                  <a:t>Charlie Critchfield &amp; Don Dodder </a:t>
                </a:r>
              </a:p>
              <a:p>
                <a:pPr marL="457200" lvl="2" indent="0">
                  <a:buNone/>
                </a:pPr>
                <a:r>
                  <a:rPr lang="en-US" b="0" dirty="0">
                    <a:sym typeface="Wingdings" pitchFamily="2" charset="2"/>
                  </a:rPr>
                  <a:t>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</m:oMath>
                </a14:m>
                <a:r>
                  <a:rPr lang="en-US" dirty="0">
                    <a:latin typeface="Times" pitchFamily="2" charset="0"/>
                    <a:sym typeface="Wingdings" pitchFamily="2" charset="2"/>
                  </a:rPr>
                  <a:t> </a:t>
                </a:r>
                <a:r>
                  <a:rPr lang="en-US" sz="1600" dirty="0">
                    <a:latin typeface="Times" pitchFamily="2" charset="0"/>
                    <a:sym typeface="Wingdings" pitchFamily="2" charset="2"/>
                  </a:rPr>
                  <a:t>Gerry Hale</a:t>
                </a:r>
                <a:endParaRPr lang="en-US" u="sng" dirty="0">
                  <a:latin typeface="Times" pitchFamily="2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u="sng" dirty="0">
                    <a:latin typeface="Times" pitchFamily="2" charset="0"/>
                    <a:sym typeface="Wingdings" pitchFamily="2" charset="2"/>
                  </a:rPr>
                  <a:t>Where</a:t>
                </a:r>
                <a:r>
                  <a:rPr lang="en-US" dirty="0">
                    <a:latin typeface="Times" pitchFamily="2" charset="0"/>
                    <a:sym typeface="Wingdings" pitchFamily="2" charset="2"/>
                  </a:rPr>
                  <a:t>: much of the globe</a:t>
                </a:r>
                <a:endParaRPr lang="en-US" u="sng" dirty="0">
                  <a:latin typeface="Times" pitchFamily="2" charset="0"/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US" u="sng" dirty="0">
                    <a:latin typeface="Times" pitchFamily="2" charset="0"/>
                    <a:sym typeface="Wingdings" pitchFamily="2" charset="2"/>
                  </a:rPr>
                  <a:t>Why</a:t>
                </a:r>
                <a:r>
                  <a:rPr lang="en-US" dirty="0">
                    <a:latin typeface="Times" pitchFamily="2" charset="0"/>
                    <a:sym typeface="Wingdings" pitchFamily="2" charset="2"/>
                  </a:rPr>
                  <a:t>: Motivation (next slides)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184AC1-EA3A-C646-B226-CD1CDA74E1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594359" y="943632"/>
                <a:ext cx="8179251" cy="5274288"/>
              </a:xfrm>
              <a:blipFill>
                <a:blip r:embed="rId2"/>
                <a:stretch>
                  <a:fillRect l="-1705" t="-1442" r="-620" b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7FC303-3FE6-1BFD-C885-222AAFF2E46E}"/>
              </a:ext>
            </a:extLst>
          </p:cNvPr>
          <p:cNvSpPr txBox="1"/>
          <p:nvPr/>
        </p:nvSpPr>
        <p:spPr>
          <a:xfrm>
            <a:off x="7303811" y="1391663"/>
            <a:ext cx="1721945" cy="30777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*5 decades at LANL!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5D8EE6-DEF9-C909-5401-DCDDD53B99D3}"/>
              </a:ext>
            </a:extLst>
          </p:cNvPr>
          <p:cNvGrpSpPr/>
          <p:nvPr/>
        </p:nvGrpSpPr>
        <p:grpSpPr>
          <a:xfrm>
            <a:off x="4795520" y="4622678"/>
            <a:ext cx="4135126" cy="768265"/>
            <a:chOff x="4795520" y="4622678"/>
            <a:chExt cx="4135126" cy="7682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598B68-5117-3CBF-0321-46866731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9254" y="4622678"/>
              <a:ext cx="3439160" cy="4137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B3EFB2-5B1F-0A33-42B7-DAD740FC6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56" t="-8832" r="6996" b="-1"/>
            <a:stretch/>
          </p:blipFill>
          <p:spPr>
            <a:xfrm>
              <a:off x="4795520" y="4876800"/>
              <a:ext cx="4135126" cy="51414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B182730-B93C-F514-EB04-0AE45D652313}"/>
              </a:ext>
            </a:extLst>
          </p:cNvPr>
          <p:cNvSpPr/>
          <p:nvPr/>
        </p:nvSpPr>
        <p:spPr>
          <a:xfrm>
            <a:off x="4765040" y="4663440"/>
            <a:ext cx="4165605" cy="802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Donald Dodder obituary, Santa Fe, NM">
            <a:extLst>
              <a:ext uri="{FF2B5EF4-FFF2-40B4-BE49-F238E27FC236}">
                <a16:creationId xmlns:a16="http://schemas.microsoft.com/office/drawing/2014/main" id="{A33D520C-BE18-7E52-5626-05B5D877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14" y="5541425"/>
            <a:ext cx="762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rles Critchfield">
            <a:extLst>
              <a:ext uri="{FF2B5EF4-FFF2-40B4-BE49-F238E27FC236}">
                <a16:creationId xmlns:a16="http://schemas.microsoft.com/office/drawing/2014/main" id="{194DD825-0AA0-9AF3-02A3-72DAE94D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47" y="5541425"/>
            <a:ext cx="1065436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97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17CF75-5057-0D4D-A585-474E24AC9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098770"/>
              </p:ext>
            </p:extLst>
          </p:nvPr>
        </p:nvGraphicFramePr>
        <p:xfrm>
          <a:off x="649479" y="3247911"/>
          <a:ext cx="7845040" cy="2785364"/>
        </p:xfrm>
        <a:graphic>
          <a:graphicData uri="http://schemas.openxmlformats.org/drawingml/2006/table">
            <a:tbl>
              <a:tblPr/>
              <a:tblGrid>
                <a:gridCol w="7845040">
                  <a:extLst>
                    <a:ext uri="{9D8B030D-6E8A-4147-A177-3AD203B41FA5}">
                      <a16:colId xmlns:a16="http://schemas.microsoft.com/office/drawing/2014/main" val="3353479908"/>
                    </a:ext>
                  </a:extLst>
                </a:gridCol>
              </a:tblGrid>
              <a:tr h="2584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11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 (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cs typeface="Symbol" charset="2"/>
                        </a:rPr>
                        <a:t>𝛼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Li,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cs typeface="Symbol" charset="2"/>
                        </a:rPr>
                        <a:t>𝛼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Li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*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, t+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Be, n+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B); 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11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 (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cs typeface="Symbol" charset="2"/>
                        </a:rPr>
                        <a:t>𝛼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7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Be, p+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10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324431"/>
                  </a:ext>
                </a:extLst>
              </a:tr>
              <a:tr h="2559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 (𝛼+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8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Be, p+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11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7538560"/>
                  </a:ext>
                </a:extLst>
              </a:tr>
              <a:tr h="258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13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 (n+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C, n+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*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109850"/>
                  </a:ext>
                </a:extLst>
              </a:tr>
              <a:tr h="2588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14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 (n+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13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175405"/>
                  </a:ext>
                </a:extLst>
              </a:tr>
              <a:tr h="2584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15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 (p+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14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C, n+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14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N, 𝛼+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11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201138"/>
                  </a:ext>
                </a:extLst>
              </a:tr>
              <a:tr h="2584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 (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cs typeface="Symbol" charset="2"/>
                        </a:rPr>
                        <a:t>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O,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cs typeface="Symbol" charset="2"/>
                        </a:rPr>
                        <a:t>𝛼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12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259430"/>
                  </a:ext>
                </a:extLst>
              </a:tr>
              <a:tr h="25847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17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 (n+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16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O,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cs typeface="Symbol" charset="2"/>
                        </a:rPr>
                        <a:t>𝛼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13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024348"/>
                  </a:ext>
                </a:extLst>
              </a:tr>
              <a:tr h="2559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18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Ne (p+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17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F, p+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17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F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*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,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  <a:cs typeface="Symbol" charset="2"/>
                        </a:rPr>
                        <a:t>𝛼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+</a:t>
                      </a:r>
                      <a:r>
                        <a:rPr kumimoji="0" lang="en-US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14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2" charset="0"/>
                        </a:rPr>
                        <a:t>O)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52480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517F11-166C-8340-97BD-E8134386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LANL light-element 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EA2BE7-812E-F144-BBE5-BB15650B5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5095"/>
            <a:ext cx="8229600" cy="519412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" pitchFamily="2" charset="0"/>
              </a:rPr>
              <a:t>Many compound systems A&lt;20 (and a few above)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DACDC5D-8407-D643-B621-0E92F35F9CFA}"/>
              </a:ext>
            </a:extLst>
          </p:cNvPr>
          <p:cNvGrpSpPr>
            <a:grpSpLocks noChangeAspect="1"/>
          </p:cNvGrpSpPr>
          <p:nvPr/>
        </p:nvGrpSpPr>
        <p:grpSpPr>
          <a:xfrm>
            <a:off x="589275" y="1485332"/>
            <a:ext cx="7965449" cy="1762579"/>
            <a:chOff x="656891" y="4662713"/>
            <a:chExt cx="7830218" cy="17625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B28120-CAEE-6747-BC7B-CD08BC408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891" y="4662713"/>
              <a:ext cx="7830218" cy="1762579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1EDC036-2396-A245-9619-7C645FC758BF}"/>
                </a:ext>
              </a:extLst>
            </p:cNvPr>
            <p:cNvSpPr/>
            <p:nvPr/>
          </p:nvSpPr>
          <p:spPr>
            <a:xfrm>
              <a:off x="4694464" y="5467384"/>
              <a:ext cx="571500" cy="182301"/>
            </a:xfrm>
            <a:prstGeom prst="roundRect">
              <a:avLst/>
            </a:prstGeom>
            <a:solidFill>
              <a:schemeClr val="accent3">
                <a:alpha val="35000"/>
              </a:schemeClr>
            </a:solidFill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CFB6E86-B8C1-AA41-9971-C3785D85AAAA}"/>
                </a:ext>
              </a:extLst>
            </p:cNvPr>
            <p:cNvSpPr/>
            <p:nvPr/>
          </p:nvSpPr>
          <p:spPr>
            <a:xfrm>
              <a:off x="2365436" y="5244226"/>
              <a:ext cx="571500" cy="182301"/>
            </a:xfrm>
            <a:prstGeom prst="roundRect">
              <a:avLst/>
            </a:prstGeom>
            <a:solidFill>
              <a:schemeClr val="accent3">
                <a:alpha val="35000"/>
              </a:schemeClr>
            </a:solidFill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C485AD4-0306-5447-9588-45B8FA197F92}"/>
                </a:ext>
              </a:extLst>
            </p:cNvPr>
            <p:cNvSpPr/>
            <p:nvPr/>
          </p:nvSpPr>
          <p:spPr>
            <a:xfrm>
              <a:off x="5508172" y="5244226"/>
              <a:ext cx="571500" cy="182301"/>
            </a:xfrm>
            <a:prstGeom prst="roundRect">
              <a:avLst/>
            </a:prstGeom>
            <a:solidFill>
              <a:schemeClr val="accent3">
                <a:alpha val="35000"/>
              </a:schemeClr>
            </a:solidFill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1ED7E40-0E08-2540-A061-A1F11096EE7B}"/>
                </a:ext>
              </a:extLst>
            </p:cNvPr>
            <p:cNvSpPr/>
            <p:nvPr/>
          </p:nvSpPr>
          <p:spPr>
            <a:xfrm>
              <a:off x="2371392" y="4983739"/>
              <a:ext cx="571500" cy="182301"/>
            </a:xfrm>
            <a:prstGeom prst="roundRect">
              <a:avLst/>
            </a:prstGeom>
            <a:solidFill>
              <a:schemeClr val="accent3">
                <a:alpha val="35000"/>
              </a:schemeClr>
            </a:solidFill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D204B046-10B9-8241-9DD8-57AE6DD8175C}"/>
                </a:ext>
              </a:extLst>
            </p:cNvPr>
            <p:cNvSpPr/>
            <p:nvPr/>
          </p:nvSpPr>
          <p:spPr>
            <a:xfrm>
              <a:off x="5508172" y="5698768"/>
              <a:ext cx="571500" cy="182301"/>
            </a:xfrm>
            <a:prstGeom prst="roundRect">
              <a:avLst/>
            </a:prstGeom>
            <a:solidFill>
              <a:schemeClr val="accent3">
                <a:alpha val="35000"/>
              </a:schemeClr>
            </a:solidFill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63FF98-2C63-C244-9973-AF01C6F4E19D}"/>
                </a:ext>
              </a:extLst>
            </p:cNvPr>
            <p:cNvSpPr/>
            <p:nvPr/>
          </p:nvSpPr>
          <p:spPr>
            <a:xfrm>
              <a:off x="6517821" y="4983739"/>
              <a:ext cx="571500" cy="182301"/>
            </a:xfrm>
            <a:prstGeom prst="roundRect">
              <a:avLst/>
            </a:prstGeom>
            <a:solidFill>
              <a:schemeClr val="accent3">
                <a:alpha val="35000"/>
              </a:schemeClr>
            </a:solidFill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93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561D5-C437-554A-B3F1-3BF808400C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 I</a:t>
            </a:r>
          </a:p>
          <a:p>
            <a:r>
              <a:rPr lang="en-US" sz="1800" i="1" dirty="0"/>
              <a:t>Weinberg’s ‘missing’ 4</a:t>
            </a:r>
            <a:r>
              <a:rPr lang="en-US" sz="1800" i="1" baseline="30000" dirty="0"/>
              <a:t>th</a:t>
            </a:r>
            <a:r>
              <a:rPr lang="en-US" sz="1800" i="1" dirty="0"/>
              <a:t> paper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3C6A2-8CC4-D94D-80C2-15D40EC10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Theoretical</a:t>
            </a:r>
          </a:p>
          <a:p>
            <a:pPr marL="230187" lvl="1" indent="0">
              <a:buNone/>
            </a:pPr>
            <a:r>
              <a:rPr lang="en-US" dirty="0">
                <a:latin typeface="Times" pitchFamily="2" charset="0"/>
              </a:rPr>
              <a:t>Address </a:t>
            </a:r>
            <a:r>
              <a:rPr lang="en-US" i="1" dirty="0">
                <a:latin typeface="Times" pitchFamily="2" charset="0"/>
              </a:rPr>
              <a:t>open</a:t>
            </a:r>
            <a:r>
              <a:rPr lang="en-US" dirty="0">
                <a:latin typeface="Times" pitchFamily="2" charset="0"/>
              </a:rPr>
              <a:t> problem of relativistic, multichannel scattering/reactions of composite strongly interacting (QCD) </a:t>
            </a:r>
            <a:r>
              <a:rPr lang="en-US" b="1" i="1" dirty="0">
                <a:latin typeface="Times" pitchFamily="2" charset="0"/>
              </a:rPr>
              <a:t>objects</a:t>
            </a:r>
            <a:r>
              <a:rPr lang="en-US" dirty="0">
                <a:latin typeface="Times" pitchFamily="2" charset="0"/>
              </a:rPr>
              <a:t> (</a:t>
            </a:r>
            <a:r>
              <a:rPr lang="en-US" i="1" dirty="0">
                <a:latin typeface="Times" pitchFamily="2" charset="0"/>
              </a:rPr>
              <a:t>a.k.a.</a:t>
            </a:r>
            <a:r>
              <a:rPr lang="en-US" dirty="0">
                <a:latin typeface="Times" pitchFamily="2" charset="0"/>
              </a:rPr>
              <a:t>, </a:t>
            </a:r>
            <a:r>
              <a:rPr lang="en-US" b="1" i="1" dirty="0">
                <a:latin typeface="Times" pitchFamily="2" charset="0"/>
              </a:rPr>
              <a:t>nuclei</a:t>
            </a:r>
            <a:r>
              <a:rPr lang="en-US" dirty="0">
                <a:latin typeface="Times" pitchFamily="2" charset="0"/>
              </a:rPr>
              <a:t>)</a:t>
            </a:r>
          </a:p>
          <a:p>
            <a:pPr marL="230187" lvl="1" indent="0">
              <a:buNone/>
            </a:pPr>
            <a:endParaRPr lang="en-US" dirty="0"/>
          </a:p>
          <a:p>
            <a:pPr marL="801687" lvl="2" indent="-342900">
              <a:buFont typeface="+mj-lt"/>
              <a:buAutoNum type="arabicPeriod"/>
            </a:pPr>
            <a:r>
              <a:rPr lang="en-US" dirty="0"/>
              <a:t>  </a:t>
            </a:r>
          </a:p>
          <a:p>
            <a:pPr marL="801687" lvl="2" indent="-342900">
              <a:buFont typeface="+mj-lt"/>
              <a:buAutoNum type="arabicPeriod"/>
            </a:pPr>
            <a:endParaRPr lang="en-US" dirty="0"/>
          </a:p>
          <a:p>
            <a:pPr marL="801687" lvl="2" indent="-342900">
              <a:buFont typeface="+mj-lt"/>
              <a:buAutoNum type="arabicPeriod"/>
            </a:pPr>
            <a:endParaRPr lang="en-US" dirty="0"/>
          </a:p>
          <a:p>
            <a:pPr marL="801687" lvl="2" indent="-342900">
              <a:buFont typeface="+mj-lt"/>
              <a:buAutoNum type="arabicPeriod"/>
            </a:pPr>
            <a:endParaRPr lang="en-US" dirty="0"/>
          </a:p>
          <a:p>
            <a:pPr marL="801687" lvl="2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801687" lvl="2" indent="-342900">
              <a:buFont typeface="+mj-lt"/>
              <a:buAutoNum type="arabicPeriod"/>
            </a:pPr>
            <a:endParaRPr lang="en-US" dirty="0"/>
          </a:p>
          <a:p>
            <a:pPr marL="801687" lvl="2" indent="-342900">
              <a:buFont typeface="+mj-lt"/>
              <a:buAutoNum type="arabicPeriod"/>
            </a:pPr>
            <a:endParaRPr lang="en-US" dirty="0"/>
          </a:p>
          <a:p>
            <a:pPr marL="801687" lvl="2" indent="-342900">
              <a:buFont typeface="+mj-lt"/>
              <a:buAutoNum type="arabicPeriod"/>
            </a:pPr>
            <a:r>
              <a:rPr lang="en-US" dirty="0"/>
              <a:t> </a:t>
            </a:r>
          </a:p>
          <a:p>
            <a:pPr marL="801687" lvl="2" indent="-342900">
              <a:buFont typeface="+mj-lt"/>
              <a:buAutoNum type="arabicPeriod"/>
            </a:pPr>
            <a:endParaRPr lang="en-US" dirty="0"/>
          </a:p>
          <a:p>
            <a:pPr marL="801687" lvl="2" indent="-342900">
              <a:buFont typeface="+mj-lt"/>
              <a:buAutoNum type="arabicPeriod"/>
            </a:pPr>
            <a:endParaRPr lang="en-US" b="1" dirty="0">
              <a:solidFill>
                <a:srgbClr val="C00000"/>
              </a:solidFill>
            </a:endParaRPr>
          </a:p>
          <a:p>
            <a:pPr marL="801687" lvl="2" indent="-3429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???  </a:t>
            </a:r>
            <a:r>
              <a:rPr lang="en-US" i="1" dirty="0"/>
              <a:t>The 4</a:t>
            </a:r>
            <a:r>
              <a:rPr lang="en-US" i="1" baseline="30000" dirty="0"/>
              <a:t>th</a:t>
            </a:r>
            <a:r>
              <a:rPr lang="en-US" i="1" dirty="0"/>
              <a:t> paper never appears</a:t>
            </a:r>
            <a:endParaRPr lang="en-US" b="1" i="1" dirty="0"/>
          </a:p>
          <a:p>
            <a:pPr lvl="1"/>
            <a:endParaRPr lang="en-US" dirty="0"/>
          </a:p>
          <a:p>
            <a:pPr lvl="1"/>
            <a:endParaRPr lang="en-US" b="1" i="1" dirty="0"/>
          </a:p>
          <a:p>
            <a:pPr lvl="1"/>
            <a:r>
              <a:rPr lang="en-US" b="1" i="1" dirty="0">
                <a:latin typeface="Times" pitchFamily="2" charset="0"/>
              </a:rPr>
              <a:t>Phenomenological R-matrix parametrization </a:t>
            </a:r>
            <a:r>
              <a:rPr lang="en-US" dirty="0">
                <a:latin typeface="Times" pitchFamily="2" charset="0"/>
              </a:rPr>
              <a:t>of light-element scattering/reactions (largely non-relativistic) may give clues about the more general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50DD0-F67C-7D4D-9961-13D1BEB5E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1" t="26332" r="19746"/>
          <a:stretch/>
        </p:blipFill>
        <p:spPr>
          <a:xfrm>
            <a:off x="1301572" y="2276582"/>
            <a:ext cx="3313534" cy="639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079ED-A5C4-9F41-BD4F-7107601F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526" y="2350783"/>
            <a:ext cx="2921000" cy="43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FF702A-109E-CF41-9390-83679C41B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572" y="3264976"/>
            <a:ext cx="2387600" cy="17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B9991-04C0-4D42-B644-B0F9AB121B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878" b="5555"/>
          <a:stretch/>
        </p:blipFill>
        <p:spPr>
          <a:xfrm>
            <a:off x="3832898" y="3080747"/>
            <a:ext cx="2921000" cy="431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95FF9-A7AE-0941-B35E-DDB1BD371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572" y="3941780"/>
            <a:ext cx="386080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C16F88-0042-1147-949E-78250C690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398" y="3913054"/>
            <a:ext cx="2908300" cy="30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9C77F-24DD-7B46-A665-D483D9A4B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774" y="4608228"/>
            <a:ext cx="2882900" cy="558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733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8561D5-C437-554A-B3F1-3BF808400C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 II</a:t>
            </a:r>
          </a:p>
          <a:p>
            <a:r>
              <a:rPr lang="en-US" sz="1800" i="1" dirty="0"/>
              <a:t>Practical uses of phenomenology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3C6A2-8CC4-D94D-80C2-15D40EC10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Practical Applications</a:t>
            </a:r>
          </a:p>
          <a:p>
            <a:pPr marL="230187" lvl="1" indent="0">
              <a:buNone/>
            </a:pPr>
            <a:r>
              <a:rPr lang="en-US" dirty="0">
                <a:latin typeface="Times" pitchFamily="2" charset="0"/>
              </a:rPr>
              <a:t>Continuous (and multi-group) representation of scattering/reaction data and its </a:t>
            </a:r>
            <a:r>
              <a:rPr lang="en-US" b="1" i="1" dirty="0">
                <a:latin typeface="Times" pitchFamily="2" charset="0"/>
              </a:rPr>
              <a:t>uncertainty quantification</a:t>
            </a:r>
            <a:r>
              <a:rPr lang="en-US" dirty="0">
                <a:latin typeface="Times" pitchFamily="2" charset="0"/>
              </a:rPr>
              <a:t> (UQ) is important for a variety of applications</a:t>
            </a:r>
          </a:p>
          <a:p>
            <a:pPr lvl="2"/>
            <a:r>
              <a:rPr lang="en-US" dirty="0">
                <a:latin typeface="Times" pitchFamily="2" charset="0"/>
              </a:rPr>
              <a:t>Nuclear astrophysics &amp; cosmology</a:t>
            </a:r>
          </a:p>
          <a:p>
            <a:pPr lvl="2"/>
            <a:r>
              <a:rPr lang="en-US" dirty="0">
                <a:latin typeface="Times" pitchFamily="2" charset="0"/>
              </a:rPr>
              <a:t>Neutrinos and fundamental symmetries</a:t>
            </a:r>
          </a:p>
          <a:p>
            <a:pPr lvl="2"/>
            <a:r>
              <a:rPr lang="en-US" dirty="0">
                <a:latin typeface="Times" pitchFamily="2" charset="0"/>
              </a:rPr>
              <a:t>IAEA Standards</a:t>
            </a:r>
          </a:p>
          <a:p>
            <a:pPr lvl="2"/>
            <a:r>
              <a:rPr lang="en-US" dirty="0">
                <a:latin typeface="Times" pitchFamily="2" charset="0"/>
              </a:rPr>
              <a:t>Energy</a:t>
            </a:r>
          </a:p>
          <a:p>
            <a:pPr lvl="2"/>
            <a:r>
              <a:rPr lang="en-US" dirty="0">
                <a:latin typeface="Times" pitchFamily="2" charset="0"/>
              </a:rPr>
              <a:t>Nuclear criticality &amp; safety</a:t>
            </a:r>
          </a:p>
          <a:p>
            <a:pPr lvl="2"/>
            <a:r>
              <a:rPr lang="en-US" dirty="0">
                <a:latin typeface="Times" pitchFamily="2" charset="0"/>
              </a:rPr>
              <a:t>Nuclear security</a:t>
            </a:r>
          </a:p>
        </p:txBody>
      </p:sp>
    </p:spTree>
    <p:extLst>
      <p:ext uri="{BB962C8B-B14F-4D97-AF65-F5344CB8AC3E}">
        <p14:creationId xmlns:p14="http://schemas.microsoft.com/office/powerpoint/2010/main" val="241531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E4D7D-837F-FC67-3AF7-C1628111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27" t="3305" r="11085" b="4915"/>
          <a:stretch/>
        </p:blipFill>
        <p:spPr>
          <a:xfrm>
            <a:off x="3138521" y="39334"/>
            <a:ext cx="6014272" cy="503382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FBEBE0-52AB-0F46-B24E-319D7BDABE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  <a:p>
            <a:r>
              <a:rPr lang="en-US" sz="1600" i="1" dirty="0"/>
              <a:t>Wigner &amp; </a:t>
            </a:r>
            <a:r>
              <a:rPr lang="en-US" sz="1600" i="1" dirty="0" err="1"/>
              <a:t>Eisenbud</a:t>
            </a:r>
            <a:r>
              <a:rPr lang="en-US" sz="1600" i="1" dirty="0"/>
              <a:t> (1940’s); Bloch (1957)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310D34-D08F-0648-BC5F-91C2E0DCAFD8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594358" y="1117573"/>
                <a:ext cx="2544163" cy="5231950"/>
              </a:xfrm>
            </p:spPr>
            <p:txBody>
              <a:bodyPr/>
              <a:lstStyle/>
              <a:p>
                <a:pPr marL="400050" indent="-400050">
                  <a:buFont typeface="+mj-lt"/>
                  <a:buAutoNum type="romanUcPeriod"/>
                </a:pPr>
                <a:r>
                  <a:rPr lang="en-US" dirty="0">
                    <a:latin typeface="Times" pitchFamily="2" charset="0"/>
                  </a:rPr>
                  <a:t>Objective: determine compound system </a:t>
                </a:r>
                <a:r>
                  <a:rPr lang="en-US" b="1" dirty="0">
                    <a:solidFill>
                      <a:schemeClr val="accent4"/>
                    </a:solidFill>
                    <a:latin typeface="Times" pitchFamily="2" charset="0"/>
                  </a:rPr>
                  <a:t>unitary</a:t>
                </a:r>
                <a:r>
                  <a:rPr lang="en-US" dirty="0">
                    <a:latin typeface="Times" pitchFamily="2" charset="0"/>
                  </a:rPr>
                  <a:t> T matrix</a:t>
                </a: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dirty="0">
                    <a:latin typeface="Times" pitchFamily="2" charset="0"/>
                  </a:rPr>
                  <a:t>Partition exterior, interior; channel surf.</a:t>
                </a: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dirty="0">
                    <a:latin typeface="Times" pitchFamily="2" charset="0"/>
                  </a:rPr>
                  <a:t>Match at finite but microscopic radius,  </a:t>
                </a:r>
                <a:r>
                  <a:rPr lang="en-US" i="1" dirty="0">
                    <a:solidFill>
                      <a:schemeClr val="accent1"/>
                    </a:solidFill>
                    <a:latin typeface="Times" pitchFamily="2" charset="0"/>
                  </a:rPr>
                  <a:t>channel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latin typeface="Times" pitchFamily="2" charset="0"/>
                </a:endParaRP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dirty="0">
                    <a:latin typeface="Times" pitchFamily="2" charset="0"/>
                  </a:rPr>
                  <a:t>Defines a </a:t>
                </a:r>
                <a:r>
                  <a:rPr lang="en-US" i="1" dirty="0">
                    <a:highlight>
                      <a:srgbClr val="00FFFF"/>
                    </a:highlight>
                    <a:latin typeface="Times" pitchFamily="2" charset="0"/>
                  </a:rPr>
                  <a:t>compact, Hermitian </a:t>
                </a:r>
                <a:r>
                  <a:rPr lang="en-US" dirty="0">
                    <a:highlight>
                      <a:srgbClr val="00FFFF"/>
                    </a:highlight>
                    <a:latin typeface="Times" pitchFamily="2" charset="0"/>
                  </a:rPr>
                  <a:t>operator</a:t>
                </a: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dirty="0">
                    <a:latin typeface="Times" pitchFamily="2" charset="0"/>
                  </a:rPr>
                  <a:t>Result: meromorphic analytic structure (R-matrix); 2b </a:t>
                </a:r>
                <a:r>
                  <a:rPr lang="en-US" b="1" dirty="0">
                    <a:solidFill>
                      <a:schemeClr val="accent4"/>
                    </a:solidFill>
                    <a:latin typeface="Times" pitchFamily="2" charset="0"/>
                  </a:rPr>
                  <a:t>unitarity</a:t>
                </a:r>
              </a:p>
              <a:p>
                <a:pPr marL="400050" indent="-400050">
                  <a:buFont typeface="+mj-lt"/>
                  <a:buAutoNum type="romanUcPeriod"/>
                </a:pPr>
                <a:r>
                  <a:rPr lang="en-US" dirty="0">
                    <a:latin typeface="Times" pitchFamily="2" charset="0"/>
                  </a:rPr>
                  <a:t>Avoids convergence issues in the continuum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310D34-D08F-0648-BC5F-91C2E0DCA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594358" y="1117573"/>
                <a:ext cx="2544163" cy="5231950"/>
              </a:xfrm>
              <a:blipFill>
                <a:blip r:embed="rId3"/>
                <a:stretch>
                  <a:fillRect l="-4455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552C592-BD8A-9D44-96D8-BE2AE004B476}"/>
              </a:ext>
            </a:extLst>
          </p:cNvPr>
          <p:cNvSpPr/>
          <p:nvPr/>
        </p:nvSpPr>
        <p:spPr>
          <a:xfrm>
            <a:off x="4176965" y="3331216"/>
            <a:ext cx="746727" cy="230736"/>
          </a:xfrm>
          <a:prstGeom prst="rect">
            <a:avLst/>
          </a:prstGeom>
          <a:solidFill>
            <a:srgbClr val="55FFFF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EF7E1-119C-4742-B3C3-F53DDC1256A2}"/>
              </a:ext>
            </a:extLst>
          </p:cNvPr>
          <p:cNvSpPr txBox="1"/>
          <p:nvPr/>
        </p:nvSpPr>
        <p:spPr>
          <a:xfrm>
            <a:off x="3248248" y="5432954"/>
            <a:ext cx="4694474" cy="92333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Times" pitchFamily="2" charset="0"/>
              </a:rPr>
              <a:t>Compound system &amp; channels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baseline="30000" dirty="0">
                <a:latin typeface="Times" pitchFamily="2" charset="0"/>
              </a:rPr>
              <a:t>5</a:t>
            </a:r>
            <a:r>
              <a:rPr lang="en-US" dirty="0">
                <a:latin typeface="Times" pitchFamily="2" charset="0"/>
              </a:rPr>
              <a:t>Li – interior region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2" charset="0"/>
              </a:rPr>
              <a:t>p+</a:t>
            </a:r>
            <a:r>
              <a:rPr lang="en-US" baseline="30000" dirty="0">
                <a:latin typeface="Times" pitchFamily="2" charset="0"/>
              </a:rPr>
              <a:t>4</a:t>
            </a:r>
            <a:r>
              <a:rPr lang="en-US" dirty="0">
                <a:latin typeface="Times" pitchFamily="2" charset="0"/>
              </a:rPr>
              <a:t>He, d+</a:t>
            </a:r>
            <a:r>
              <a:rPr lang="en-US" baseline="30000" dirty="0">
                <a:latin typeface="Times" pitchFamily="2" charset="0"/>
              </a:rPr>
              <a:t>3</a:t>
            </a:r>
            <a:r>
              <a:rPr lang="en-US" dirty="0">
                <a:latin typeface="Times" pitchFamily="2" charset="0"/>
              </a:rPr>
              <a:t>He, ... – exterior, asymptotic region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D778EBE-63BF-5384-A9B5-110B43ECE08A}"/>
              </a:ext>
            </a:extLst>
          </p:cNvPr>
          <p:cNvCxnSpPr>
            <a:cxnSpLocks/>
          </p:cNvCxnSpPr>
          <p:nvPr/>
        </p:nvCxnSpPr>
        <p:spPr>
          <a:xfrm flipV="1">
            <a:off x="2857500" y="3429000"/>
            <a:ext cx="1319465" cy="5363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8BDE94E0-C448-EA3E-D1C7-A95CFB04DC93}"/>
              </a:ext>
            </a:extLst>
          </p:cNvPr>
          <p:cNvCxnSpPr>
            <a:cxnSpLocks/>
          </p:cNvCxnSpPr>
          <p:nvPr/>
        </p:nvCxnSpPr>
        <p:spPr>
          <a:xfrm flipV="1">
            <a:off x="2998011" y="1884473"/>
            <a:ext cx="1319465" cy="5363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74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3E848DF-60A9-247A-A66E-2A2B15613966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04212" y="135049"/>
                <a:ext cx="7994055" cy="892208"/>
              </a:xfrm>
            </p:spPr>
            <p:txBody>
              <a:bodyPr/>
              <a:lstStyle/>
              <a:p>
                <a:r>
                  <a:rPr lang="en-US" dirty="0"/>
                  <a:t>LANL EDA Code (2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2)</a:t>
                </a:r>
              </a:p>
              <a:p>
                <a:r>
                  <a:rPr lang="en-US" sz="1600" dirty="0"/>
                  <a:t>EDA5, EDAf90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3E848DF-60A9-247A-A66E-2A2B156139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04212" y="135049"/>
                <a:ext cx="7994055" cy="892208"/>
              </a:xfrm>
              <a:blipFill>
                <a:blip r:embed="rId2"/>
                <a:stretch>
                  <a:fillRect l="-2381" t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8673624-0432-0E20-5D5F-076153C6A65B}"/>
                  </a:ext>
                </a:extLst>
              </p:cNvPr>
              <p:cNvSpPr>
                <a:spLocks noGrp="1"/>
              </p:cNvSpPr>
              <p:nvPr>
                <p:ph type="body" sz="quarter" idx="19"/>
              </p:nvPr>
            </p:nvSpPr>
            <p:spPr>
              <a:xfrm>
                <a:off x="304212" y="1027257"/>
                <a:ext cx="4039188" cy="4970735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§"/>
                </a:pPr>
                <a:r>
                  <a:rPr lang="en-US" sz="1600" dirty="0"/>
                  <a:t>2b multichannel unitarity</a:t>
                </a:r>
              </a:p>
              <a:p>
                <a:pPr marL="404812" lvl="1" indent="-174625">
                  <a:buFont typeface="Arial" panose="020B0604020202020204" pitchFamily="34" charset="0"/>
                  <a:buChar char="•"/>
                </a:pPr>
                <a:r>
                  <a:rPr lang="en-US" sz="1400" baseline="30000" dirty="0">
                    <a:latin typeface="Times" pitchFamily="2" charset="0"/>
                  </a:rPr>
                  <a:t>5</a:t>
                </a:r>
                <a:r>
                  <a:rPr lang="en-US" sz="1400" dirty="0">
                    <a:latin typeface="Times" pitchFamily="2" charset="0"/>
                  </a:rPr>
                  <a:t>Li ~ p+</a:t>
                </a:r>
                <a:r>
                  <a:rPr lang="en-US" sz="1400" baseline="30000" dirty="0">
                    <a:latin typeface="Times" pitchFamily="2" charset="0"/>
                  </a:rPr>
                  <a:t>4</a:t>
                </a:r>
                <a:r>
                  <a:rPr lang="en-US" sz="1400" dirty="0">
                    <a:latin typeface="Times" pitchFamily="2" charset="0"/>
                  </a:rPr>
                  <a:t>He, d+</a:t>
                </a:r>
                <a:r>
                  <a:rPr lang="en-US" sz="1400" baseline="30000" dirty="0">
                    <a:latin typeface="Times" pitchFamily="2" charset="0"/>
                  </a:rPr>
                  <a:t>3</a:t>
                </a:r>
                <a:r>
                  <a:rPr lang="en-US" sz="1400" dirty="0">
                    <a:latin typeface="Times" pitchFamily="2" charset="0"/>
                  </a:rPr>
                  <a:t>He,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𝛾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5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Li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>
                    <a:latin typeface="Times" pitchFamily="2" charset="0"/>
                  </a:rPr>
                  <a:t>, ... </a:t>
                </a:r>
              </a:p>
              <a:p>
                <a:pPr marL="404812" lvl="1" indent="-174625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" pitchFamily="2" charset="0"/>
                  </a:rPr>
                  <a:t>allow quasi-2-body channels</a:t>
                </a:r>
                <a:endParaRPr lang="en-US" sz="14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1600" dirty="0"/>
                  <a:t>Complete set of observables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Wolfenstein trace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400" dirty="0" err="1"/>
                  <a:t>int’d</a:t>
                </a:r>
                <a:r>
                  <a:rPr lang="en-US" sz="1400" dirty="0"/>
                  <a:t> &amp; </a:t>
                </a:r>
                <a:r>
                  <a:rPr lang="en-US" sz="1400" dirty="0" err="1"/>
                  <a:t>diff’l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unpol’d</a:t>
                </a:r>
                <a:r>
                  <a:rPr lang="en-US" sz="1400" dirty="0"/>
                  <a:t> &amp; </a:t>
                </a:r>
                <a:r>
                  <a:rPr lang="en-US" sz="1400" dirty="0" err="1"/>
                  <a:t>pol’d</a:t>
                </a:r>
                <a:endParaRPr lang="en-US" sz="1400" dirty="0"/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Optimization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Data normalization covariance (diagonal)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DFP variable metric optimization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rank-1 update of the H matrix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Analytic derivatives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1600" dirty="0"/>
                  <a:t>Solution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covariance matrix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~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10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continuous energy representations of data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ENDF/B formatting (aux. codes)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Resonance parameters (aux. code)</a:t>
                </a:r>
              </a:p>
              <a:p>
                <a:pPr lvl="1">
                  <a:buFont typeface="Wingdings" pitchFamily="2" charset="2"/>
                  <a:buChar char="§"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8673624-0432-0E20-5D5F-076153C6A6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9"/>
              </p:nvPr>
            </p:nvSpPr>
            <p:spPr>
              <a:xfrm>
                <a:off x="304212" y="1027257"/>
                <a:ext cx="4039188" cy="4970735"/>
              </a:xfrm>
              <a:blipFill>
                <a:blip r:embed="rId3"/>
                <a:stretch>
                  <a:fillRect l="-3135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57B1C1-0F2F-82D5-860C-6A8D20B36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36" y="581153"/>
            <a:ext cx="4511264" cy="576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3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78E3-949A-0A72-A072-B006B3E3F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2803-EE66-C791-DF81-2DCD62F9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code versions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891BA0-59C5-2112-D1A6-5B86F5460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4530"/>
            <a:ext cx="4585648" cy="4328440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Previous version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EDA5</a:t>
            </a:r>
          </a:p>
          <a:p>
            <a:pPr lvl="1"/>
            <a:r>
              <a:rPr lang="en-US" dirty="0">
                <a:latin typeface="Times" pitchFamily="2" charset="0"/>
                <a:cs typeface="Courier New" panose="02070309020205020404" pitchFamily="49" charset="0"/>
              </a:rPr>
              <a:t>Versatile, numerically stable; legacy [F66 remnants] </a:t>
            </a:r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 difficult to modify/debug</a:t>
            </a:r>
          </a:p>
          <a:p>
            <a:endParaRPr lang="en-US" dirty="0">
              <a:latin typeface="Times" pitchFamily="2" charset="0"/>
              <a:cs typeface="Courier New" panose="02070309020205020404" pitchFamily="49" charset="0"/>
              <a:sym typeface="Wingdings" pitchFamily="2" charset="2"/>
            </a:endParaRPr>
          </a:p>
          <a:p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Current version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EDAf90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ModernFORTRAN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(F90)</a:t>
            </a:r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implementation</a:t>
            </a:r>
          </a:p>
          <a:p>
            <a:pPr lvl="1"/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Identical numerically to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EDA5</a:t>
            </a:r>
          </a:p>
          <a:p>
            <a:pPr lvl="1"/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Interfaces with</a:t>
            </a:r>
            <a:r>
              <a:rPr lang="en-US" dirty="0"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NJOY2016/NJOY21</a:t>
            </a:r>
          </a:p>
          <a:p>
            <a:pPr lvl="1"/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Backend interface with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ENDFtk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lvl="1"/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Frontend (observed data) interface with EXFOR/CSISRS</a:t>
            </a:r>
            <a:r>
              <a:rPr lang="en-US" dirty="0">
                <a:cs typeface="Courier New" panose="02070309020205020404" pitchFamily="49" charset="0"/>
                <a:sym typeface="Wingdings" pitchFamily="2" charset="2"/>
              </a:rPr>
              <a:t> 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c5</a:t>
            </a:r>
            <a:r>
              <a:rPr lang="en-US" dirty="0"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format</a:t>
            </a:r>
            <a:r>
              <a:rPr lang="en-US" dirty="0">
                <a:cs typeface="Courier New" panose="02070309020205020404" pitchFamily="49" charset="0"/>
                <a:sym typeface="Wingdings" pitchFamily="2" charset="2"/>
              </a:rPr>
              <a:t>)</a:t>
            </a:r>
          </a:p>
          <a:p>
            <a:endParaRPr lang="en-US" dirty="0">
              <a:latin typeface="Times" pitchFamily="2" charset="0"/>
              <a:cs typeface="Courier New" panose="02070309020205020404" pitchFamily="49" charset="0"/>
              <a:sym typeface="Wingdings" pitchFamily="2" charset="2"/>
            </a:endParaRPr>
          </a:p>
          <a:p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Release version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cEDAR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lvl="1"/>
            <a:r>
              <a:rPr lang="en-US" dirty="0">
                <a:latin typeface="Times" pitchFamily="2" charset="0"/>
                <a:cs typeface="Courier New" panose="02070309020205020404" pitchFamily="49" charset="0"/>
                <a:sym typeface="Wingdings" pitchFamily="2" charset="2"/>
              </a:rPr>
              <a:t>This year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marL="7938" indent="0">
              <a:buNone/>
            </a:pPr>
            <a:endParaRPr lang="en-US" dirty="0">
              <a:cs typeface="Courier New" panose="02070309020205020404" pitchFamily="49" charset="0"/>
              <a:sym typeface="Wingdings" pitchFamily="2" charset="2"/>
            </a:endParaRP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74BC3-6B94-1C79-24C8-447F4B861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32755" y="891659"/>
            <a:ext cx="2663987" cy="3447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FAA1D-33B8-BC73-43E5-BF88B0394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941" y="3718488"/>
            <a:ext cx="3023705" cy="2262860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C50A529-5030-9711-ABBC-70EA38E1331F}"/>
              </a:ext>
            </a:extLst>
          </p:cNvPr>
          <p:cNvCxnSpPr>
            <a:cxnSpLocks/>
          </p:cNvCxnSpPr>
          <p:nvPr/>
        </p:nvCxnSpPr>
        <p:spPr>
          <a:xfrm flipV="1">
            <a:off x="4572000" y="2796087"/>
            <a:ext cx="1467134" cy="922401"/>
          </a:xfrm>
          <a:prstGeom prst="curvedConnector3">
            <a:avLst>
              <a:gd name="adj1" fmla="val 50000"/>
            </a:avLst>
          </a:prstGeom>
          <a:ln w="15875">
            <a:solidFill>
              <a:schemeClr val="accent1">
                <a:alpha val="24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FCFF7CF9-8286-478A-5B05-B1FF88BF89BC}"/>
              </a:ext>
            </a:extLst>
          </p:cNvPr>
          <p:cNvCxnSpPr>
            <a:cxnSpLocks/>
          </p:cNvCxnSpPr>
          <p:nvPr/>
        </p:nvCxnSpPr>
        <p:spPr>
          <a:xfrm>
            <a:off x="4044462" y="4070838"/>
            <a:ext cx="1653478" cy="588489"/>
          </a:xfrm>
          <a:prstGeom prst="curvedConnector3">
            <a:avLst>
              <a:gd name="adj1" fmla="val 50000"/>
            </a:avLst>
          </a:prstGeom>
          <a:ln w="15875">
            <a:solidFill>
              <a:schemeClr val="accent1">
                <a:alpha val="24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581302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LANL_new logo branding">
      <a:dk1>
        <a:srgbClr val="000000"/>
      </a:dk1>
      <a:lt1>
        <a:srgbClr val="FFFFFF"/>
      </a:lt1>
      <a:dk2>
        <a:srgbClr val="000E7E"/>
      </a:dk2>
      <a:lt2>
        <a:srgbClr val="E7E6E6"/>
      </a:lt2>
      <a:accent1>
        <a:srgbClr val="0070B8"/>
      </a:accent1>
      <a:accent2>
        <a:srgbClr val="FF9128"/>
      </a:accent2>
      <a:accent3>
        <a:srgbClr val="CCD0E1"/>
      </a:accent3>
      <a:accent4>
        <a:srgbClr val="00A963"/>
      </a:accent4>
      <a:accent5>
        <a:srgbClr val="3295DB"/>
      </a:accent5>
      <a:accent6>
        <a:srgbClr val="EB0E1D"/>
      </a:accent6>
      <a:hlink>
        <a:srgbClr val="3295DB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in">
  <a:themeElements>
    <a:clrScheme name="LANL_new logo branding">
      <a:dk1>
        <a:srgbClr val="000000"/>
      </a:dk1>
      <a:lt1>
        <a:srgbClr val="FFFFFF"/>
      </a:lt1>
      <a:dk2>
        <a:srgbClr val="000E7E"/>
      </a:dk2>
      <a:lt2>
        <a:srgbClr val="E7E6E6"/>
      </a:lt2>
      <a:accent1>
        <a:srgbClr val="0070B8"/>
      </a:accent1>
      <a:accent2>
        <a:srgbClr val="FF9128"/>
      </a:accent2>
      <a:accent3>
        <a:srgbClr val="CCD0E1"/>
      </a:accent3>
      <a:accent4>
        <a:srgbClr val="00A963"/>
      </a:accent4>
      <a:accent5>
        <a:srgbClr val="3295DB"/>
      </a:accent5>
      <a:accent6>
        <a:srgbClr val="EB0E1D"/>
      </a:accent6>
      <a:hlink>
        <a:srgbClr val="3295DB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400" dirty="0" smtClean="0">
            <a:latin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25838</TotalTime>
  <Words>1267</Words>
  <Application>Microsoft Macintosh PowerPoint</Application>
  <PresentationFormat>On-screen Show (4:3)</PresentationFormat>
  <Paragraphs>250</Paragraphs>
  <Slides>26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Acumin Pro</vt:lpstr>
      <vt:lpstr>Arial</vt:lpstr>
      <vt:lpstr>Calibri</vt:lpstr>
      <vt:lpstr>Cambria Math</vt:lpstr>
      <vt:lpstr>Courier</vt:lpstr>
      <vt:lpstr>Courier New</vt:lpstr>
      <vt:lpstr>System Font Regular</vt:lpstr>
      <vt:lpstr>Times</vt:lpstr>
      <vt:lpstr>Times New Roman</vt:lpstr>
      <vt:lpstr>Wingdings</vt:lpstr>
      <vt:lpstr>Main</vt:lpstr>
      <vt:lpstr>Custom Design</vt:lpstr>
      <vt:lpstr>1_Main</vt:lpstr>
      <vt:lpstr>Equation</vt:lpstr>
      <vt:lpstr>Breakup reactions in R-matrix analyses </vt:lpstr>
      <vt:lpstr>Outline</vt:lpstr>
      <vt:lpstr>PowerPoint Presentation</vt:lpstr>
      <vt:lpstr>LANL light-element program</vt:lpstr>
      <vt:lpstr>PowerPoint Presentation</vt:lpstr>
      <vt:lpstr>PowerPoint Presentation</vt:lpstr>
      <vt:lpstr>PowerPoint Presentation</vt:lpstr>
      <vt:lpstr>PowerPoint Presentation</vt:lpstr>
      <vt:lpstr>Current code versions</vt:lpstr>
      <vt:lpstr>R-matrix evaluation 5Li system </vt:lpstr>
      <vt:lpstr>5Li system evaluation 3He(d,d)3He; 3He(d,p)4He; 3He(d,p)4He*; 4He(p,p)4He</vt:lpstr>
      <vt:lpstr>Breakup reactions</vt:lpstr>
      <vt:lpstr>Breakup reactions</vt:lpstr>
      <vt:lpstr>Breakup spectra 3H(t,2n)4He</vt:lpstr>
      <vt:lpstr>Outlook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NN system covariance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Paris, Mark W</cp:lastModifiedBy>
  <cp:revision>372</cp:revision>
  <dcterms:created xsi:type="dcterms:W3CDTF">2020-12-17T00:35:24Z</dcterms:created>
  <dcterms:modified xsi:type="dcterms:W3CDTF">2024-12-17T13:24:03Z</dcterms:modified>
</cp:coreProperties>
</file>